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9"/>
  </p:notesMasterIdLst>
  <p:sldIdLst>
    <p:sldId id="256" r:id="rId3"/>
    <p:sldId id="257" r:id="rId4"/>
    <p:sldId id="262" r:id="rId5"/>
    <p:sldId id="261" r:id="rId6"/>
    <p:sldId id="260" r:id="rId7"/>
    <p:sldId id="258"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1" r:id="rId35"/>
    <p:sldId id="289" r:id="rId36"/>
    <p:sldId id="290" r:id="rId37"/>
    <p:sldId id="259"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p:restoredTop sz="74794" autoAdjust="0"/>
  </p:normalViewPr>
  <p:slideViewPr>
    <p:cSldViewPr snapToGrid="0" snapToObjects="1">
      <p:cViewPr varScale="1">
        <p:scale>
          <a:sx n="85" d="100"/>
          <a:sy n="85" d="100"/>
        </p:scale>
        <p:origin x="15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518D1-07D8-4CDE-A407-E5A47F92B155}" type="datetimeFigureOut">
              <a:rPr lang="zh-CN" altLang="en-US" smtClean="0"/>
              <a:t>2022/8/28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7F6C5-1F90-4EFF-8387-127507373335}" type="slidenum">
              <a:rPr lang="zh-CN" altLang="en-US" smtClean="0"/>
              <a:t>‹#›</a:t>
            </a:fld>
            <a:endParaRPr lang="zh-CN" altLang="en-US"/>
          </a:p>
        </p:txBody>
      </p:sp>
    </p:spTree>
    <p:extLst>
      <p:ext uri="{BB962C8B-B14F-4D97-AF65-F5344CB8AC3E}">
        <p14:creationId xmlns:p14="http://schemas.microsoft.com/office/powerpoint/2010/main" val="216757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大家下午好，我是 </a:t>
            </a:r>
            <a:r>
              <a:rPr lang="en-US" altLang="zh-CN" dirty="0"/>
              <a:t>Apache </a:t>
            </a:r>
            <a:r>
              <a:rPr lang="en-US" altLang="zh-CN" dirty="0" err="1"/>
              <a:t>Linkis</a:t>
            </a:r>
            <a:r>
              <a:rPr lang="en-US" altLang="zh-CN" dirty="0"/>
              <a:t> </a:t>
            </a:r>
            <a:r>
              <a:rPr lang="zh-CN" altLang="en-US" dirty="0"/>
              <a:t>的</a:t>
            </a:r>
            <a:r>
              <a:rPr lang="en-US" altLang="zh-CN" dirty="0"/>
              <a:t>PPMC</a:t>
            </a:r>
            <a:r>
              <a:rPr lang="zh-CN" altLang="en-US" dirty="0"/>
              <a:t>和社区开发维护者</a:t>
            </a:r>
            <a:r>
              <a:rPr lang="en-US" altLang="zh-CN" dirty="0"/>
              <a:t> </a:t>
            </a:r>
            <a:r>
              <a:rPr lang="zh-CN" altLang="en-US" dirty="0"/>
              <a:t>王和平，今天给大家带来的议题是，</a:t>
            </a:r>
            <a:r>
              <a:rPr lang="en-US" altLang="zh-CN" dirty="0"/>
              <a:t>Apache </a:t>
            </a:r>
            <a:r>
              <a:rPr lang="en-US" altLang="zh-CN" dirty="0" err="1"/>
              <a:t>Linkis</a:t>
            </a:r>
            <a:r>
              <a:rPr lang="zh-CN" altLang="en-US" dirty="0"/>
              <a:t>是如何为多样化的大数据引擎解决计算治理问题的？ </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2</a:t>
            </a:fld>
            <a:endParaRPr lang="zh-CN" altLang="en-US"/>
          </a:p>
        </p:txBody>
      </p:sp>
    </p:spTree>
    <p:extLst>
      <p:ext uri="{BB962C8B-B14F-4D97-AF65-F5344CB8AC3E}">
        <p14:creationId xmlns:p14="http://schemas.microsoft.com/office/powerpoint/2010/main" val="701646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首先我们来看看，在使用</a:t>
            </a:r>
            <a:r>
              <a:rPr lang="en-US" altLang="zh-CN" dirty="0"/>
              <a:t>AP&amp;ML</a:t>
            </a:r>
            <a:r>
              <a:rPr lang="zh-CN" altLang="en-US" dirty="0"/>
              <a:t>类引擎时的一个典型过程，和过程中会遇到的计算治理问题。 我们从一个上层应用工具的开发者或者运维者的角度来看，我们对接和使用</a:t>
            </a:r>
            <a:r>
              <a:rPr lang="en-US" altLang="zh-CN" dirty="0"/>
              <a:t>AP&amp;ML</a:t>
            </a:r>
            <a:r>
              <a:rPr lang="zh-CN" altLang="en-US" dirty="0"/>
              <a:t>类引擎的过程，一般会有环境准备、计算任务提交、计算任务执行、和系统的长期运维管理</a:t>
            </a:r>
            <a:r>
              <a:rPr lang="en-US" altLang="zh-CN" dirty="0"/>
              <a:t>4</a:t>
            </a:r>
            <a:r>
              <a:rPr lang="zh-CN" altLang="en-US" dirty="0"/>
              <a:t>个阶段。</a:t>
            </a:r>
            <a:endParaRPr lang="en-US" altLang="zh-CN" dirty="0"/>
          </a:p>
          <a:p>
            <a:r>
              <a:rPr lang="zh-CN" altLang="en-US" dirty="0"/>
              <a:t>首先在环境准备时，我们需要去安装和运维多个底层引擎的客户端和运行时环境；接着在进行</a:t>
            </a:r>
            <a:r>
              <a:rPr lang="en-US" altLang="zh-CN" dirty="0"/>
              <a:t>JOB</a:t>
            </a:r>
            <a:r>
              <a:rPr lang="zh-CN" altLang="en-US" dirty="0"/>
              <a:t>提交时又会考虑支持提交什么类型的任务，如：</a:t>
            </a:r>
            <a:r>
              <a:rPr lang="en-US" altLang="zh-CN" dirty="0"/>
              <a:t>SQL</a:t>
            </a:r>
            <a:r>
              <a:rPr lang="zh-CN" altLang="en-US" dirty="0"/>
              <a:t>、</a:t>
            </a:r>
            <a:r>
              <a:rPr lang="en-US" altLang="zh-CN" dirty="0"/>
              <a:t>Python</a:t>
            </a:r>
            <a:r>
              <a:rPr lang="zh-CN" altLang="en-US" dirty="0"/>
              <a:t>、</a:t>
            </a:r>
            <a:r>
              <a:rPr lang="en-US" altLang="zh-CN" dirty="0"/>
              <a:t>Shell</a:t>
            </a:r>
            <a:r>
              <a:rPr lang="zh-CN" altLang="en-US" dirty="0"/>
              <a:t>、</a:t>
            </a:r>
            <a:r>
              <a:rPr lang="en-US" altLang="zh-CN" dirty="0"/>
              <a:t>Scala</a:t>
            </a:r>
            <a:r>
              <a:rPr lang="zh-CN" altLang="en-US" dirty="0"/>
              <a:t>等；及支持通过什么接口提交，如</a:t>
            </a:r>
            <a:r>
              <a:rPr lang="en-US" altLang="zh-CN" dirty="0"/>
              <a:t>JDBC</a:t>
            </a:r>
            <a:r>
              <a:rPr lang="zh-CN" altLang="en-US" dirty="0"/>
              <a:t>、</a:t>
            </a:r>
            <a:r>
              <a:rPr lang="en-US" altLang="zh-CN" dirty="0"/>
              <a:t>RESTFUL</a:t>
            </a:r>
            <a:r>
              <a:rPr lang="zh-CN" altLang="en-US" dirty="0"/>
              <a:t>、</a:t>
            </a:r>
            <a:r>
              <a:rPr lang="en-US" altLang="zh-CN" dirty="0"/>
              <a:t>PYTHON</a:t>
            </a:r>
            <a:r>
              <a:rPr lang="zh-CN" altLang="en-US" dirty="0"/>
              <a:t>、</a:t>
            </a:r>
            <a:r>
              <a:rPr lang="en-US" altLang="zh-CN" dirty="0"/>
              <a:t>JAVA</a:t>
            </a:r>
            <a:r>
              <a:rPr lang="zh-CN" altLang="en-US" dirty="0"/>
              <a:t>等；</a:t>
            </a:r>
            <a:endParaRPr lang="en-US" altLang="zh-CN" dirty="0"/>
          </a:p>
          <a:p>
            <a:r>
              <a:rPr lang="zh-CN" altLang="en-US" dirty="0"/>
              <a:t>然后在任务执行时又会存在如是否支持自定义参数，和执行的控制规则如超时、重试等，是否支持支持底层引擎的原生参数等。另外我们会需要能够方便的去获取任务的执行结果、运行状态、日志等信息；</a:t>
            </a:r>
            <a:endParaRPr lang="en-US" altLang="zh-CN" dirty="0"/>
          </a:p>
          <a:p>
            <a:r>
              <a:rPr lang="zh-CN" altLang="en-US" dirty="0"/>
              <a:t>最后在运维阶段，大量任务通过我的这个上层应用工具提交运行后，这个工具本身，又会遇到是否支持多租户、细粒度的资源控制、高并发、高可用、审计等问题</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11</a:t>
            </a:fld>
            <a:endParaRPr lang="zh-CN" altLang="en-US"/>
          </a:p>
        </p:txBody>
      </p:sp>
    </p:spTree>
    <p:extLst>
      <p:ext uri="{BB962C8B-B14F-4D97-AF65-F5344CB8AC3E}">
        <p14:creationId xmlns:p14="http://schemas.microsoft.com/office/powerpoint/2010/main" val="3461102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接下来我们来详细看看每个阶段的问题详情和解决方案。在环境准备阶段，如图所示，在各个数据应用工具都要去维护多种引擎的客户端和运行时环境，比如</a:t>
            </a:r>
            <a:r>
              <a:rPr lang="en-US" altLang="zh-CN" dirty="0"/>
              <a:t>spark</a:t>
            </a:r>
            <a:r>
              <a:rPr lang="zh-CN" altLang="en-US" dirty="0"/>
              <a:t>、</a:t>
            </a:r>
            <a:r>
              <a:rPr lang="en-US" altLang="zh-CN" dirty="0"/>
              <a:t>hive</a:t>
            </a:r>
            <a:r>
              <a:rPr lang="zh-CN" altLang="en-US" dirty="0"/>
              <a:t>、</a:t>
            </a:r>
            <a:r>
              <a:rPr lang="en-US" altLang="zh-CN" dirty="0" err="1"/>
              <a:t>hadoop</a:t>
            </a:r>
            <a:r>
              <a:rPr lang="zh-CN" altLang="en-US" dirty="0"/>
              <a:t>等；这个维护成本随着工具的增多、引擎的增多、工具服务器实例的增多，成本会越来越高。 底层引擎能够支持的接口类型也不一样，比如有的可能不支持</a:t>
            </a:r>
            <a:r>
              <a:rPr lang="en-US" altLang="zh-CN" dirty="0"/>
              <a:t>restful</a:t>
            </a:r>
            <a:r>
              <a:rPr lang="zh-CN" altLang="en-US" dirty="0"/>
              <a:t>接口提交计算任务，或者比如不支持提交</a:t>
            </a:r>
            <a:r>
              <a:rPr lang="en-US" altLang="zh-CN" dirty="0"/>
              <a:t>python</a:t>
            </a:r>
            <a:r>
              <a:rPr lang="zh-CN" altLang="en-US" dirty="0"/>
              <a:t>任务，这样上层应用工具就得去做对应的支持和适配。</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12</a:t>
            </a:fld>
            <a:endParaRPr lang="zh-CN" altLang="en-US"/>
          </a:p>
        </p:txBody>
      </p:sp>
    </p:spTree>
    <p:extLst>
      <p:ext uri="{BB962C8B-B14F-4D97-AF65-F5344CB8AC3E}">
        <p14:creationId xmlns:p14="http://schemas.microsoft.com/office/powerpoint/2010/main" val="3226713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a:t>
            </a:r>
            <a:r>
              <a:rPr lang="en-US" altLang="zh-CN" dirty="0" err="1"/>
              <a:t>Linkis</a:t>
            </a:r>
            <a:r>
              <a:rPr lang="zh-CN" altLang="en-US" dirty="0"/>
              <a:t>怎么解决环境准备阶段的问题的呢？ 首先是</a:t>
            </a:r>
            <a:r>
              <a:rPr lang="en-US" altLang="zh-CN" dirty="0" err="1"/>
              <a:t>Linkis</a:t>
            </a:r>
            <a:r>
              <a:rPr lang="zh-CN" altLang="en-US" dirty="0"/>
              <a:t>作为计算中间件去解耦上层应用和底层引擎间的连接，简化上层应用工具的环境准备的维护，提供复用；然后</a:t>
            </a:r>
            <a:r>
              <a:rPr lang="en-US" altLang="zh-CN" dirty="0" err="1"/>
              <a:t>Linkis</a:t>
            </a:r>
            <a:r>
              <a:rPr lang="en-US" altLang="zh-CN" dirty="0"/>
              <a:t> </a:t>
            </a:r>
            <a:r>
              <a:rPr lang="zh-CN" altLang="en-US" dirty="0"/>
              <a:t>可以支持用各种类型接口提交各种不同语言类型的任务，这样就对上层工具调用底层引擎提供了很强的友好度和灵活度，让下层引擎的调用变得很便利。</a:t>
            </a:r>
            <a:endParaRPr lang="en-US" altLang="zh-CN" dirty="0"/>
          </a:p>
          <a:p>
            <a:r>
              <a:rPr lang="zh-CN" altLang="en-US" dirty="0"/>
              <a:t>比如你想统一用</a:t>
            </a:r>
            <a:r>
              <a:rPr lang="en-US" altLang="zh-CN" dirty="0"/>
              <a:t>restful</a:t>
            </a:r>
            <a:r>
              <a:rPr lang="zh-CN" altLang="en-US" dirty="0"/>
              <a:t>接口方式，向底层不同引擎提交计算任务，那就可以调</a:t>
            </a:r>
            <a:r>
              <a:rPr lang="en-US" altLang="zh-CN" dirty="0" err="1"/>
              <a:t>Linkis</a:t>
            </a:r>
            <a:r>
              <a:rPr lang="zh-CN" altLang="en-US" dirty="0"/>
              <a:t>的</a:t>
            </a:r>
            <a:r>
              <a:rPr lang="en-US" altLang="zh-CN" dirty="0"/>
              <a:t>restful</a:t>
            </a:r>
            <a:r>
              <a:rPr lang="zh-CN" altLang="en-US" dirty="0"/>
              <a:t>接口；如果你是一个用</a:t>
            </a:r>
            <a:r>
              <a:rPr lang="en-US" altLang="zh-CN" dirty="0"/>
              <a:t>python </a:t>
            </a:r>
            <a:r>
              <a:rPr lang="zh-CN" altLang="en-US" dirty="0"/>
              <a:t>开发的上层工具，就可以用你习惯的</a:t>
            </a:r>
            <a:r>
              <a:rPr lang="en-US" altLang="zh-CN" dirty="0"/>
              <a:t>Python</a:t>
            </a:r>
            <a:r>
              <a:rPr lang="zh-CN" altLang="en-US" dirty="0"/>
              <a:t>语言，初始化一个</a:t>
            </a:r>
            <a:r>
              <a:rPr lang="en-US" altLang="zh-CN" dirty="0" err="1"/>
              <a:t>LinkisClient</a:t>
            </a:r>
            <a:r>
              <a:rPr lang="zh-CN" altLang="en-US" dirty="0"/>
              <a:t>，然后提交比如</a:t>
            </a:r>
            <a:r>
              <a:rPr lang="en-US" altLang="zh-CN" dirty="0"/>
              <a:t>Scala</a:t>
            </a:r>
            <a:r>
              <a:rPr lang="zh-CN" altLang="en-US" dirty="0"/>
              <a:t>类型的任务，到</a:t>
            </a:r>
            <a:r>
              <a:rPr lang="en-US" altLang="zh-CN" dirty="0"/>
              <a:t>spark</a:t>
            </a:r>
            <a:r>
              <a:rPr lang="zh-CN" altLang="en-US" dirty="0"/>
              <a:t>集群执行，然后再方便的将返回结果集放到一个</a:t>
            </a:r>
            <a:r>
              <a:rPr lang="en-US" altLang="zh-CN" dirty="0"/>
              <a:t>python </a:t>
            </a:r>
            <a:r>
              <a:rPr lang="en-US" altLang="zh-CN" dirty="0" err="1"/>
              <a:t>dataframe</a:t>
            </a:r>
            <a:r>
              <a:rPr lang="zh-CN" altLang="en-US" dirty="0"/>
              <a:t>中做进一步处理。</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13</a:t>
            </a:fld>
            <a:endParaRPr lang="zh-CN" altLang="en-US"/>
          </a:p>
        </p:txBody>
      </p:sp>
    </p:spTree>
    <p:extLst>
      <p:ext uri="{BB962C8B-B14F-4D97-AF65-F5344CB8AC3E}">
        <p14:creationId xmlns:p14="http://schemas.microsoft.com/office/powerpoint/2010/main" val="2868762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如下面三个提交案例展示的是同一段</a:t>
            </a:r>
            <a:r>
              <a:rPr lang="en-US" altLang="zh-CN" dirty="0" err="1"/>
              <a:t>sql</a:t>
            </a:r>
            <a:r>
              <a:rPr lang="zh-CN" altLang="en-US" dirty="0"/>
              <a:t>通过不同的引擎、不同的接口、不同的语言进行提交： 第一个展示的是通过</a:t>
            </a:r>
            <a:r>
              <a:rPr lang="en-US" altLang="zh-CN" dirty="0"/>
              <a:t>RESTFUL</a:t>
            </a:r>
            <a:r>
              <a:rPr lang="zh-CN" altLang="en-US" dirty="0"/>
              <a:t>提交</a:t>
            </a:r>
            <a:r>
              <a:rPr lang="en-US" altLang="zh-CN" dirty="0"/>
              <a:t>PYSPARK</a:t>
            </a:r>
            <a:r>
              <a:rPr lang="zh-CN" altLang="en-US" dirty="0"/>
              <a:t>的任务，应用工具只要在</a:t>
            </a:r>
            <a:r>
              <a:rPr lang="en-US" altLang="zh-CN" dirty="0"/>
              <a:t>labels</a:t>
            </a:r>
            <a:r>
              <a:rPr lang="zh-CN" altLang="en-US" dirty="0"/>
              <a:t>字段中指定不同的引擎类型标签就可以完成引擎的切换 第二个展示的是通过</a:t>
            </a:r>
            <a:r>
              <a:rPr lang="en-US" altLang="zh-CN" dirty="0" err="1"/>
              <a:t>Linkis</a:t>
            </a:r>
            <a:r>
              <a:rPr lang="en-US" altLang="zh-CN" dirty="0"/>
              <a:t> JDBC</a:t>
            </a:r>
            <a:r>
              <a:rPr lang="zh-CN" altLang="en-US" dirty="0"/>
              <a:t>驱动完成</a:t>
            </a:r>
            <a:r>
              <a:rPr lang="en-US" altLang="zh-CN" dirty="0"/>
              <a:t>Presto</a:t>
            </a:r>
            <a:r>
              <a:rPr lang="zh-CN" altLang="en-US" dirty="0"/>
              <a:t>任务的提交，</a:t>
            </a:r>
            <a:r>
              <a:rPr lang="en-US" altLang="zh-CN" dirty="0" err="1"/>
              <a:t>jdbc</a:t>
            </a:r>
            <a:r>
              <a:rPr lang="zh-CN" altLang="en-US" dirty="0"/>
              <a:t>连接时可以通过在连接参数指定不同的</a:t>
            </a:r>
            <a:r>
              <a:rPr lang="en-US" altLang="zh-CN" dirty="0" err="1"/>
              <a:t>EngineType</a:t>
            </a:r>
            <a:r>
              <a:rPr lang="zh-CN" altLang="en-US" dirty="0"/>
              <a:t>就可以完成引擎切换 第三个是通过</a:t>
            </a:r>
            <a:r>
              <a:rPr lang="en-US" altLang="zh-CN" dirty="0" err="1"/>
              <a:t>linkis</a:t>
            </a:r>
            <a:r>
              <a:rPr lang="en-US" altLang="zh-CN" dirty="0"/>
              <a:t> python client</a:t>
            </a:r>
            <a:r>
              <a:rPr lang="zh-CN" altLang="en-US" dirty="0"/>
              <a:t>完成</a:t>
            </a:r>
            <a:r>
              <a:rPr lang="en-US" altLang="zh-CN" dirty="0"/>
              <a:t>spark </a:t>
            </a:r>
            <a:r>
              <a:rPr lang="en-US" altLang="zh-CN" dirty="0" err="1"/>
              <a:t>scala</a:t>
            </a:r>
            <a:r>
              <a:rPr lang="zh-CN" altLang="en-US" dirty="0"/>
              <a:t>任务的提交，通过</a:t>
            </a:r>
            <a:r>
              <a:rPr lang="en-US" altLang="zh-CN" dirty="0"/>
              <a:t>Python</a:t>
            </a:r>
            <a:r>
              <a:rPr lang="zh-CN" altLang="en-US" dirty="0"/>
              <a:t>提交后获得的结果可以作为</a:t>
            </a:r>
            <a:r>
              <a:rPr lang="en-US" altLang="zh-CN" dirty="0"/>
              <a:t>pandas</a:t>
            </a:r>
            <a:r>
              <a:rPr lang="zh-CN" altLang="en-US" dirty="0"/>
              <a:t>的</a:t>
            </a:r>
            <a:r>
              <a:rPr lang="en-US" altLang="zh-CN" dirty="0" err="1"/>
              <a:t>DataFrame</a:t>
            </a:r>
            <a:r>
              <a:rPr lang="zh-CN" altLang="en-US" dirty="0"/>
              <a:t>给到后续步骤进行使用</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14</a:t>
            </a:fld>
            <a:endParaRPr lang="zh-CN" altLang="en-US"/>
          </a:p>
        </p:txBody>
      </p:sp>
    </p:spTree>
    <p:extLst>
      <p:ext uri="{BB962C8B-B14F-4D97-AF65-F5344CB8AC3E}">
        <p14:creationId xmlns:p14="http://schemas.microsoft.com/office/powerpoint/2010/main" val="475654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在执行阶段，</a:t>
            </a:r>
            <a:r>
              <a:rPr lang="en-US" altLang="zh-CN" dirty="0" err="1"/>
              <a:t>Linkis</a:t>
            </a:r>
            <a:r>
              <a:rPr lang="zh-CN" altLang="en-US" dirty="0"/>
              <a:t>通过体系化的标签解析能力，提供了多种类型、且方便不断扩展的计算任务执行标签，及对应的执行规则支持；同时也支持透传底层引擎原本已支持的原生参数。</a:t>
            </a:r>
            <a:endParaRPr lang="en-US" altLang="zh-CN" dirty="0"/>
          </a:p>
          <a:p>
            <a:r>
              <a:rPr lang="zh-CN" altLang="en-US" dirty="0"/>
              <a:t>现在已经支持的执行标签有，执行超时自动</a:t>
            </a:r>
            <a:r>
              <a:rPr lang="en-US" altLang="zh-CN" dirty="0"/>
              <a:t>Kill</a:t>
            </a:r>
            <a:r>
              <a:rPr lang="zh-CN" altLang="en-US" dirty="0"/>
              <a:t>、自动重试、指定固定的</a:t>
            </a:r>
            <a:r>
              <a:rPr lang="en-US" altLang="zh-CN" dirty="0"/>
              <a:t>EC </a:t>
            </a:r>
            <a:r>
              <a:rPr lang="zh-CN" altLang="en-US" dirty="0"/>
              <a:t>也就是引擎连接器所在服务器，引擎复用等；用户也能很方便的做个性化参数定义，及参数对应执行规则的实现；</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15</a:t>
            </a:fld>
            <a:endParaRPr lang="zh-CN" altLang="en-US"/>
          </a:p>
        </p:txBody>
      </p:sp>
    </p:spTree>
    <p:extLst>
      <p:ext uri="{BB962C8B-B14F-4D97-AF65-F5344CB8AC3E}">
        <p14:creationId xmlns:p14="http://schemas.microsoft.com/office/powerpoint/2010/main" val="2743134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这里展示的是，上层工具在提交计算任务时，只需要通过</a:t>
            </a:r>
            <a:r>
              <a:rPr lang="en-US" altLang="zh-CN" dirty="0" err="1"/>
              <a:t>addLabel</a:t>
            </a:r>
            <a:r>
              <a:rPr lang="zh-CN" altLang="en-US" dirty="0"/>
              <a:t>就可以增加需要的执行标签，如图上所示的运行</a:t>
            </a:r>
            <a:r>
              <a:rPr lang="en-US" altLang="zh-CN" dirty="0"/>
              <a:t>1000s</a:t>
            </a:r>
            <a:r>
              <a:rPr lang="zh-CN" altLang="en-US" dirty="0"/>
              <a:t>超时自动</a:t>
            </a:r>
            <a:r>
              <a:rPr lang="en-US" altLang="zh-CN" dirty="0"/>
              <a:t>kill</a:t>
            </a:r>
            <a:r>
              <a:rPr lang="zh-CN" altLang="en-US" dirty="0"/>
              <a:t>、可以自动重试</a:t>
            </a:r>
            <a:r>
              <a:rPr lang="en-US" altLang="zh-CN" dirty="0"/>
              <a:t>3</a:t>
            </a:r>
            <a:r>
              <a:rPr lang="zh-CN" altLang="en-US" dirty="0"/>
              <a:t>次、指定</a:t>
            </a:r>
            <a:r>
              <a:rPr lang="en-US" altLang="zh-CN" dirty="0"/>
              <a:t>EC</a:t>
            </a:r>
            <a:r>
              <a:rPr lang="zh-CN" altLang="en-US" dirty="0"/>
              <a:t>的启动机器、设置租户等 </a:t>
            </a: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16</a:t>
            </a:fld>
            <a:endParaRPr lang="zh-CN" altLang="en-US"/>
          </a:p>
        </p:txBody>
      </p:sp>
    </p:spTree>
    <p:extLst>
      <p:ext uri="{BB962C8B-B14F-4D97-AF65-F5344CB8AC3E}">
        <p14:creationId xmlns:p14="http://schemas.microsoft.com/office/powerpoint/2010/main" val="3893839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前面我们对环境准备，和提交、执行阶段的计算治理问题及</a:t>
            </a:r>
            <a:r>
              <a:rPr lang="en-US" altLang="zh-CN" dirty="0" err="1"/>
              <a:t>Linkis</a:t>
            </a:r>
            <a:r>
              <a:rPr lang="zh-CN" altLang="en-US" dirty="0"/>
              <a:t>的解决方案进行了介绍，接下来我们来详细看看在运维阶段的问题和解决方案</a:t>
            </a:r>
            <a:endParaRPr lang="en-US" altLang="zh-CN" dirty="0"/>
          </a:p>
          <a:p>
            <a:r>
              <a:rPr lang="zh-CN" altLang="en-US" dirty="0"/>
              <a:t>随着用户数和任务量的增加，每一个上层应用工具，首先是要解决如何能够支持任务的高并发问题，如支持同时启动上百的客户端，同时运行上百个作业等，同时高可用、可扩展等问题，部分节点的故障是否不会影响工具的整体可用，能否在用户请求变多时快速横向扩容等，也都是每一个上层应用工具自身需要去解决的。</a:t>
            </a:r>
            <a:endParaRPr lang="en-US" altLang="zh-CN" dirty="0"/>
          </a:p>
          <a:p>
            <a:r>
              <a:rPr lang="zh-CN" altLang="en-US" dirty="0"/>
              <a:t>原有的模式就可能带来各工具系统间服务器资源的各自隔离，不能作为资源池复用，且有的工具可能多租户做得好些，有的可能做得不好，用户、作业之间容易互相影响等问题。</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17</a:t>
            </a:fld>
            <a:endParaRPr lang="zh-CN" altLang="en-US"/>
          </a:p>
        </p:txBody>
      </p:sp>
    </p:spTree>
    <p:extLst>
      <p:ext uri="{BB962C8B-B14F-4D97-AF65-F5344CB8AC3E}">
        <p14:creationId xmlns:p14="http://schemas.microsoft.com/office/powerpoint/2010/main" val="3019660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a:t>
            </a:r>
            <a:r>
              <a:rPr lang="en-US" altLang="zh-CN" dirty="0" err="1"/>
              <a:t>Linkis</a:t>
            </a:r>
            <a:r>
              <a:rPr lang="zh-CN" altLang="en-US" dirty="0"/>
              <a:t>怎么解决这些运维阶段的问题的呢？ 首先</a:t>
            </a:r>
            <a:r>
              <a:rPr lang="en-US" altLang="zh-CN" dirty="0" err="1"/>
              <a:t>Linkis</a:t>
            </a:r>
            <a:r>
              <a:rPr lang="en-US" altLang="zh-CN" dirty="0"/>
              <a:t> </a:t>
            </a:r>
            <a:r>
              <a:rPr lang="zh-CN" altLang="en-US" dirty="0"/>
              <a:t>相当于是构建了一个连接层的资源池，把之前分散在各个上层工具系统中的用于启动</a:t>
            </a:r>
            <a:r>
              <a:rPr lang="en-US" altLang="zh-CN" dirty="0"/>
              <a:t>client</a:t>
            </a:r>
            <a:r>
              <a:rPr lang="zh-CN" altLang="en-US" dirty="0"/>
              <a:t>、</a:t>
            </a:r>
            <a:r>
              <a:rPr lang="en-US" altLang="zh-CN" dirty="0"/>
              <a:t>driver</a:t>
            </a:r>
            <a:r>
              <a:rPr lang="zh-CN" altLang="en-US" dirty="0"/>
              <a:t>的机器集中了起来，池化统一利用，方便运维。</a:t>
            </a:r>
            <a:endParaRPr lang="en-US" altLang="zh-CN" dirty="0"/>
          </a:p>
          <a:p>
            <a:r>
              <a:rPr lang="zh-CN" altLang="en-US" dirty="0"/>
              <a:t>然后对于高可用方面相关的问题，</a:t>
            </a:r>
            <a:r>
              <a:rPr lang="en-US" altLang="zh-CN" dirty="0" err="1"/>
              <a:t>Linkis</a:t>
            </a:r>
            <a:r>
              <a:rPr lang="zh-CN" altLang="en-US" dirty="0"/>
              <a:t>利用了微服务架构的优势，所有的服务都是可以多活提供服务，并支持灰度更新去保证服务的稳定性。</a:t>
            </a:r>
            <a:endParaRPr lang="en-US" altLang="zh-CN" dirty="0"/>
          </a:p>
          <a:p>
            <a:r>
              <a:rPr lang="zh-CN" altLang="en-US" dirty="0"/>
              <a:t>然后在任务提交过程中</a:t>
            </a:r>
            <a:r>
              <a:rPr lang="en-US" altLang="zh-CN" dirty="0" err="1"/>
              <a:t>Linkis</a:t>
            </a:r>
            <a:r>
              <a:rPr lang="zh-CN" altLang="en-US" dirty="0"/>
              <a:t>基于多层级的异步调度模式，可以去支持百万级别的任务提交，等待运行并返回结果</a:t>
            </a:r>
            <a:endParaRPr lang="en-US" altLang="zh-CN" dirty="0"/>
          </a:p>
          <a:p>
            <a:r>
              <a:rPr lang="zh-CN" altLang="en-US" dirty="0"/>
              <a:t>接着基于</a:t>
            </a:r>
            <a:r>
              <a:rPr lang="en-US" altLang="zh-CN" dirty="0" err="1"/>
              <a:t>Linkis</a:t>
            </a:r>
            <a:r>
              <a:rPr lang="zh-CN" altLang="en-US" dirty="0"/>
              <a:t>的标签体系机制，还可以做到</a:t>
            </a:r>
            <a:r>
              <a:rPr lang="en-US" altLang="zh-CN" dirty="0" err="1"/>
              <a:t>Linkis</a:t>
            </a:r>
            <a:r>
              <a:rPr lang="zh-CN" altLang="en-US" dirty="0"/>
              <a:t>层级的租户和机器隔离，支持多用户多租户场景</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18</a:t>
            </a:fld>
            <a:endParaRPr lang="zh-CN" altLang="en-US"/>
          </a:p>
        </p:txBody>
      </p:sp>
    </p:spTree>
    <p:extLst>
      <p:ext uri="{BB962C8B-B14F-4D97-AF65-F5344CB8AC3E}">
        <p14:creationId xmlns:p14="http://schemas.microsoft.com/office/powerpoint/2010/main" val="3935115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这里展示的是</a:t>
            </a:r>
            <a:r>
              <a:rPr lang="en-US" altLang="zh-CN" dirty="0" err="1"/>
              <a:t>Linkis</a:t>
            </a:r>
            <a:r>
              <a:rPr lang="zh-CN" altLang="en-US" dirty="0"/>
              <a:t>的</a:t>
            </a:r>
            <a:r>
              <a:rPr lang="en-US" altLang="zh-CN" dirty="0" err="1"/>
              <a:t>EngineConnManager</a:t>
            </a:r>
            <a:r>
              <a:rPr lang="zh-CN" altLang="en-US" dirty="0"/>
              <a:t>服务下面的</a:t>
            </a:r>
            <a:r>
              <a:rPr lang="en-US" altLang="zh-CN" dirty="0" err="1"/>
              <a:t>EngineConn</a:t>
            </a:r>
            <a:r>
              <a:rPr lang="zh-CN" altLang="en-US" dirty="0"/>
              <a:t>的列表。当用户的资源足够，用户在</a:t>
            </a:r>
            <a:r>
              <a:rPr lang="en-US" altLang="zh-CN" dirty="0" err="1"/>
              <a:t>Linkis</a:t>
            </a:r>
            <a:r>
              <a:rPr lang="zh-CN" altLang="en-US" dirty="0"/>
              <a:t>层的并发参数配置允许，那么有新任务过来的时候，</a:t>
            </a:r>
            <a:r>
              <a:rPr lang="en-US" altLang="zh-CN" dirty="0" err="1"/>
              <a:t>Linkis</a:t>
            </a:r>
            <a:r>
              <a:rPr lang="zh-CN" altLang="en-US" dirty="0"/>
              <a:t>的</a:t>
            </a:r>
            <a:r>
              <a:rPr lang="en-US" altLang="zh-CN" dirty="0"/>
              <a:t>Entrance</a:t>
            </a:r>
            <a:r>
              <a:rPr lang="zh-CN" altLang="en-US" dirty="0"/>
              <a:t>服务会去判断是否有可以复用的</a:t>
            </a:r>
            <a:r>
              <a:rPr lang="en-US" altLang="zh-CN" dirty="0" err="1"/>
              <a:t>EngineConn</a:t>
            </a:r>
            <a:r>
              <a:rPr lang="zh-CN" altLang="en-US" dirty="0"/>
              <a:t>，如果没有可以复用的就会请求启动新的</a:t>
            </a:r>
            <a:r>
              <a:rPr lang="en-US" altLang="zh-CN" dirty="0" err="1"/>
              <a:t>EngineConn</a:t>
            </a:r>
            <a:r>
              <a:rPr lang="zh-CN" altLang="en-US" dirty="0"/>
              <a:t>去执行新的任务，去支持多任务的高并发。 而当资源不足、或受并发参数限制时，任务会在</a:t>
            </a:r>
            <a:r>
              <a:rPr lang="en-US" altLang="zh-CN" dirty="0" err="1"/>
              <a:t>Linkis</a:t>
            </a:r>
            <a:r>
              <a:rPr lang="zh-CN" altLang="en-US" dirty="0"/>
              <a:t>层进行排队，不会将任务请求到底层引擎，减少对底层引擎的压力，很好的应对突发并发请求。</a:t>
            </a:r>
            <a:endParaRPr lang="en-US" altLang="zh-CN" dirty="0"/>
          </a:p>
          <a:p>
            <a:r>
              <a:rPr lang="zh-CN" altLang="en-US" dirty="0"/>
              <a:t>比如要做跨</a:t>
            </a:r>
            <a:r>
              <a:rPr lang="en-US" altLang="zh-CN" dirty="0"/>
              <a:t>DB</a:t>
            </a:r>
            <a:r>
              <a:rPr lang="zh-CN" altLang="en-US" dirty="0"/>
              <a:t>的数据比对，有很多张表，可能一下生成上万个任务，有了</a:t>
            </a:r>
            <a:r>
              <a:rPr lang="en-US" altLang="zh-CN" dirty="0" err="1"/>
              <a:t>Linkis</a:t>
            </a:r>
            <a:r>
              <a:rPr lang="zh-CN" altLang="en-US" dirty="0"/>
              <a:t>后可以带来的效果可能是比如</a:t>
            </a:r>
            <a:r>
              <a:rPr lang="en-US" altLang="zh-CN" dirty="0"/>
              <a:t>10000</a:t>
            </a:r>
            <a:r>
              <a:rPr lang="zh-CN" altLang="en-US" dirty="0"/>
              <a:t>个</a:t>
            </a:r>
            <a:r>
              <a:rPr lang="en-US" altLang="zh-CN" dirty="0"/>
              <a:t>Spark</a:t>
            </a:r>
            <a:r>
              <a:rPr lang="zh-CN" altLang="en-US" dirty="0"/>
              <a:t>任务排队在</a:t>
            </a:r>
            <a:r>
              <a:rPr lang="en-US" altLang="zh-CN" dirty="0" err="1"/>
              <a:t>Linkis</a:t>
            </a:r>
            <a:r>
              <a:rPr lang="zh-CN" altLang="en-US" dirty="0"/>
              <a:t>层，受到</a:t>
            </a:r>
            <a:r>
              <a:rPr lang="en-US" altLang="zh-CN" dirty="0" err="1"/>
              <a:t>Linkis</a:t>
            </a:r>
            <a:r>
              <a:rPr lang="zh-CN" altLang="en-US" dirty="0"/>
              <a:t>层的并发执行参数控制有序逐步执行，而不用担心一下子全部提交到</a:t>
            </a:r>
            <a:r>
              <a:rPr lang="en-US" altLang="zh-CN" dirty="0"/>
              <a:t>Yarn</a:t>
            </a:r>
            <a:r>
              <a:rPr lang="zh-CN" altLang="en-US" dirty="0"/>
              <a:t>上面去，给集群造成压力。</a:t>
            </a: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19</a:t>
            </a:fld>
            <a:endParaRPr lang="zh-CN" altLang="en-US"/>
          </a:p>
        </p:txBody>
      </p:sp>
    </p:spTree>
    <p:extLst>
      <p:ext uri="{BB962C8B-B14F-4D97-AF65-F5344CB8AC3E}">
        <p14:creationId xmlns:p14="http://schemas.microsoft.com/office/powerpoint/2010/main" val="3429287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这里展示的是</a:t>
            </a:r>
            <a:r>
              <a:rPr lang="en-US" altLang="zh-CN" dirty="0" err="1"/>
              <a:t>Linkis</a:t>
            </a:r>
            <a:r>
              <a:rPr lang="zh-CN" altLang="en-US" dirty="0"/>
              <a:t>管理台的资源管理页面，</a:t>
            </a:r>
            <a:r>
              <a:rPr lang="en-US" altLang="zh-CN" dirty="0" err="1"/>
              <a:t>Linkis</a:t>
            </a:r>
            <a:r>
              <a:rPr lang="zh-CN" altLang="en-US" dirty="0"/>
              <a:t>的资源控制是基于标签的多级精细化管控策略，可以从租户、用户、应用、</a:t>
            </a:r>
            <a:r>
              <a:rPr lang="en-US" altLang="zh-CN" dirty="0"/>
              <a:t>EC</a:t>
            </a:r>
            <a:r>
              <a:rPr lang="zh-CN" altLang="en-US" dirty="0"/>
              <a:t>类型、到具体启动的</a:t>
            </a:r>
            <a:r>
              <a:rPr lang="en-US" altLang="zh-CN" dirty="0"/>
              <a:t>EC</a:t>
            </a:r>
            <a:r>
              <a:rPr lang="zh-CN" altLang="en-US" dirty="0"/>
              <a:t>实例等多层级进行精细化资源控制。</a:t>
            </a:r>
            <a:endParaRPr lang="en-US" altLang="zh-CN" dirty="0"/>
          </a:p>
          <a:p>
            <a:r>
              <a:rPr lang="zh-CN" altLang="en-US" dirty="0"/>
              <a:t>当用户申请新的</a:t>
            </a:r>
            <a:r>
              <a:rPr lang="en-US" altLang="zh-CN" dirty="0" err="1"/>
              <a:t>EngineConn</a:t>
            </a:r>
            <a:r>
              <a:rPr lang="zh-CN" altLang="en-US" dirty="0"/>
              <a:t>时会通过各个层级的顺序去判断资源是否足够。</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20</a:t>
            </a:fld>
            <a:endParaRPr lang="zh-CN" altLang="en-US"/>
          </a:p>
        </p:txBody>
      </p:sp>
    </p:spTree>
    <p:extLst>
      <p:ext uri="{BB962C8B-B14F-4D97-AF65-F5344CB8AC3E}">
        <p14:creationId xmlns:p14="http://schemas.microsoft.com/office/powerpoint/2010/main" val="3665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我今天主要从以下七个章节进行讲述： 首先我会简要介绍什么是计算治理问题， 然后我会介绍</a:t>
            </a:r>
            <a:r>
              <a:rPr lang="en-US" altLang="zh-CN" dirty="0" err="1"/>
              <a:t>Linkis</a:t>
            </a:r>
            <a:r>
              <a:rPr lang="zh-CN" altLang="en-US" dirty="0"/>
              <a:t>，以及</a:t>
            </a:r>
            <a:r>
              <a:rPr lang="en-US" altLang="zh-CN" dirty="0" err="1"/>
              <a:t>Linkis</a:t>
            </a:r>
            <a:r>
              <a:rPr lang="zh-CN" altLang="en-US" dirty="0"/>
              <a:t>是如何去帮助各种类型的大数据引擎解决计算治理问题的；</a:t>
            </a:r>
            <a:endParaRPr lang="en-US" altLang="zh-CN" dirty="0"/>
          </a:p>
          <a:p>
            <a:r>
              <a:rPr lang="zh-CN" altLang="en-US" dirty="0"/>
              <a:t>最后我会对</a:t>
            </a:r>
            <a:r>
              <a:rPr lang="en-US" altLang="zh-CN" dirty="0" err="1"/>
              <a:t>Linkis</a:t>
            </a:r>
            <a:r>
              <a:rPr lang="zh-CN" altLang="en-US" dirty="0"/>
              <a:t>的用例、社区和未来计划进行介绍</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3</a:t>
            </a:fld>
            <a:endParaRPr lang="zh-CN" altLang="en-US"/>
          </a:p>
        </p:txBody>
      </p:sp>
    </p:spTree>
    <p:extLst>
      <p:ext uri="{BB962C8B-B14F-4D97-AF65-F5344CB8AC3E}">
        <p14:creationId xmlns:p14="http://schemas.microsoft.com/office/powerpoint/2010/main" val="1258672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这里展示的是用户如何去配置各层级的资源限制，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这里在用户层级的资源设置，然后是在具体某一个上层应用工具层级，比如</a:t>
            </a:r>
            <a:r>
              <a:rPr lang="en-US" altLang="zh-CN" dirty="0"/>
              <a:t>IDE</a:t>
            </a:r>
            <a:r>
              <a:rPr lang="zh-CN" altLang="en-US" dirty="0"/>
              <a:t>，然后是不同的</a:t>
            </a:r>
            <a:r>
              <a:rPr lang="en-US" altLang="zh-CN" dirty="0"/>
              <a:t>EC </a:t>
            </a:r>
            <a:r>
              <a:rPr lang="zh-CN" altLang="en-US" dirty="0"/>
              <a:t>类型、乃至具体启动的每一个</a:t>
            </a:r>
            <a:r>
              <a:rPr lang="en-US" altLang="zh-CN" dirty="0"/>
              <a:t>EC</a:t>
            </a:r>
            <a:r>
              <a:rPr lang="zh-CN" altLang="en-US" dirty="0"/>
              <a:t>实例层级，如何进行各种资源的限制配置，做到一个很强大而灵活的多租户、细粒度资源管控。超过限制的任务就可以进行排队。</a:t>
            </a:r>
            <a:endParaRPr lang="en-US" altLang="zh-CN" dirty="0"/>
          </a:p>
          <a:p>
            <a:r>
              <a:rPr lang="zh-CN" altLang="en-US" dirty="0"/>
              <a:t>这在生产环境大规模使用场景下，对保障大量任务可控运行非常有用。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21</a:t>
            </a:fld>
            <a:endParaRPr lang="zh-CN" altLang="en-US"/>
          </a:p>
        </p:txBody>
      </p:sp>
    </p:spTree>
    <p:extLst>
      <p:ext uri="{BB962C8B-B14F-4D97-AF65-F5344CB8AC3E}">
        <p14:creationId xmlns:p14="http://schemas.microsoft.com/office/powerpoint/2010/main" val="2260723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这里展示的是</a:t>
            </a:r>
            <a:r>
              <a:rPr lang="en-US" altLang="zh-CN" dirty="0" err="1"/>
              <a:t>Linkis</a:t>
            </a:r>
            <a:r>
              <a:rPr lang="zh-CN" altLang="en-US" dirty="0"/>
              <a:t>如何通过利用体系化的标签能力，做到对任务的高并发和多租户支持的能力 </a:t>
            </a:r>
            <a:endParaRPr lang="en-US" altLang="zh-CN" dirty="0"/>
          </a:p>
          <a:p>
            <a:r>
              <a:rPr lang="zh-CN" altLang="en-US" dirty="0"/>
              <a:t>右边是是</a:t>
            </a:r>
            <a:r>
              <a:rPr lang="en-US" altLang="zh-CN" dirty="0" err="1"/>
              <a:t>Linkis</a:t>
            </a:r>
            <a:r>
              <a:rPr lang="zh-CN" altLang="en-US" dirty="0"/>
              <a:t>的任务提交过程基于标签的任务流转过程架构图。 从任务提交开始，首先会在</a:t>
            </a:r>
            <a:r>
              <a:rPr lang="en-US" altLang="zh-CN" dirty="0" err="1"/>
              <a:t>Linkis</a:t>
            </a:r>
            <a:r>
              <a:rPr lang="zh-CN" altLang="en-US" dirty="0"/>
              <a:t>的</a:t>
            </a:r>
            <a:r>
              <a:rPr lang="en-US" altLang="zh-CN" dirty="0"/>
              <a:t>Gateway</a:t>
            </a:r>
            <a:r>
              <a:rPr lang="zh-CN" altLang="en-US" dirty="0"/>
              <a:t>层进行任务的转发，会通过标签转发到不同租户的</a:t>
            </a:r>
            <a:r>
              <a:rPr lang="en-US" altLang="zh-CN" dirty="0" err="1"/>
              <a:t>Linkis</a:t>
            </a:r>
            <a:r>
              <a:rPr lang="zh-CN" altLang="en-US" dirty="0"/>
              <a:t>任务入口服务 </a:t>
            </a:r>
            <a:endParaRPr lang="en-US" altLang="zh-CN" dirty="0"/>
          </a:p>
          <a:p>
            <a:r>
              <a:rPr lang="zh-CN" altLang="en-US" dirty="0"/>
              <a:t>而</a:t>
            </a:r>
            <a:r>
              <a:rPr lang="en-US" altLang="zh-CN" dirty="0"/>
              <a:t>Entrance</a:t>
            </a:r>
            <a:r>
              <a:rPr lang="zh-CN" altLang="en-US" dirty="0"/>
              <a:t>服务在提交给</a:t>
            </a:r>
            <a:r>
              <a:rPr lang="en-US" altLang="zh-CN" dirty="0"/>
              <a:t>EC</a:t>
            </a:r>
            <a:r>
              <a:rPr lang="zh-CN" altLang="en-US" dirty="0"/>
              <a:t>运行前，请求</a:t>
            </a:r>
            <a:r>
              <a:rPr lang="en-US" altLang="zh-CN" dirty="0"/>
              <a:t>EC</a:t>
            </a:r>
            <a:r>
              <a:rPr lang="zh-CN" altLang="en-US" dirty="0"/>
              <a:t>的过程中，会首先通过标签做资源的判断，如果资源满足会通过租户标签路由到不同的</a:t>
            </a:r>
            <a:r>
              <a:rPr lang="en-US" altLang="zh-CN" dirty="0"/>
              <a:t>ECM</a:t>
            </a:r>
            <a:r>
              <a:rPr lang="zh-CN" altLang="en-US" dirty="0"/>
              <a:t>执行机器 </a:t>
            </a:r>
            <a:endParaRPr lang="en-US" altLang="zh-CN" dirty="0"/>
          </a:p>
          <a:p>
            <a:r>
              <a:rPr lang="zh-CN" altLang="en-US" dirty="0"/>
              <a:t>整个任务的提交准备执行的过程中涉及到的服务都是支持多实例和租户隔离部署，可以很好的去支持百万级别的任务量和租户隔离。</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22</a:t>
            </a:fld>
            <a:endParaRPr lang="zh-CN" altLang="en-US"/>
          </a:p>
        </p:txBody>
      </p:sp>
    </p:spTree>
    <p:extLst>
      <p:ext uri="{BB962C8B-B14F-4D97-AF65-F5344CB8AC3E}">
        <p14:creationId xmlns:p14="http://schemas.microsoft.com/office/powerpoint/2010/main" val="1780312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下面我们继续来看下运维阶段，所关心的可管控性相关的一些问题。如图中展示的，用户可能随意提交一些</a:t>
            </a:r>
            <a:r>
              <a:rPr lang="en-US" altLang="zh-CN" dirty="0"/>
              <a:t>bad job</a:t>
            </a:r>
            <a:r>
              <a:rPr lang="zh-CN" altLang="en-US" dirty="0"/>
              <a:t>，甚至是高危风险操作。比如把一个</a:t>
            </a:r>
            <a:r>
              <a:rPr lang="en-US" altLang="zh-CN" dirty="0"/>
              <a:t>Spark</a:t>
            </a:r>
            <a:r>
              <a:rPr lang="zh-CN" altLang="en-US" dirty="0"/>
              <a:t>任务设置的资源过大，导致整个队列的资源都被占用完了，影响他人使用；又比如直接提交一个</a:t>
            </a:r>
            <a:r>
              <a:rPr lang="en-US" altLang="zh-CN" dirty="0"/>
              <a:t>drop database </a:t>
            </a:r>
            <a:r>
              <a:rPr lang="zh-CN" altLang="en-US" dirty="0"/>
              <a:t>的命令，把数据都删除了。这些可管控性的缺失会带来很大问题。</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23</a:t>
            </a:fld>
            <a:endParaRPr lang="zh-CN" altLang="en-US"/>
          </a:p>
        </p:txBody>
      </p:sp>
    </p:spTree>
    <p:extLst>
      <p:ext uri="{BB962C8B-B14F-4D97-AF65-F5344CB8AC3E}">
        <p14:creationId xmlns:p14="http://schemas.microsoft.com/office/powerpoint/2010/main" val="512246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那么有了</a:t>
            </a:r>
            <a:r>
              <a:rPr lang="en-US" altLang="zh-CN" dirty="0" err="1"/>
              <a:t>Linkis</a:t>
            </a:r>
            <a:r>
              <a:rPr lang="zh-CN" altLang="en-US" dirty="0"/>
              <a:t>计算中间件之后，我们就可以在</a:t>
            </a:r>
            <a:r>
              <a:rPr lang="en-US" altLang="zh-CN" dirty="0" err="1"/>
              <a:t>Linkis</a:t>
            </a:r>
            <a:r>
              <a:rPr lang="en-US" altLang="zh-CN" dirty="0"/>
              <a:t> </a:t>
            </a:r>
            <a:r>
              <a:rPr lang="zh-CN" altLang="en-US" dirty="0"/>
              <a:t>层，去管控</a:t>
            </a:r>
            <a:r>
              <a:rPr lang="en-US" altLang="zh-CN" dirty="0"/>
              <a:t>Bad Job</a:t>
            </a:r>
            <a:r>
              <a:rPr lang="zh-CN" altLang="en-US" dirty="0"/>
              <a:t>、高危风险操作等。</a:t>
            </a:r>
            <a:endParaRPr lang="en-US" altLang="zh-CN" dirty="0"/>
          </a:p>
          <a:p>
            <a:pPr marL="228600" indent="-228600">
              <a:buAutoNum type="arabicPeriod"/>
            </a:pPr>
            <a:r>
              <a:rPr lang="zh-CN" altLang="en-US" dirty="0"/>
              <a:t>我们可以通过限制底层引擎的统一入口为</a:t>
            </a:r>
            <a:r>
              <a:rPr lang="en-US" altLang="zh-CN" dirty="0" err="1"/>
              <a:t>Linkis</a:t>
            </a:r>
            <a:r>
              <a:rPr lang="zh-CN" altLang="en-US" dirty="0"/>
              <a:t>，在</a:t>
            </a:r>
            <a:r>
              <a:rPr lang="en-US" altLang="zh-CN" dirty="0" err="1"/>
              <a:t>Linkis</a:t>
            </a:r>
            <a:r>
              <a:rPr lang="zh-CN" altLang="en-US" dirty="0"/>
              <a:t>层提供身份识别能力。 </a:t>
            </a:r>
            <a:endParaRPr lang="en-US" altLang="zh-CN" dirty="0"/>
          </a:p>
          <a:p>
            <a:pPr marL="228600" indent="-228600">
              <a:buAutoNum type="arabicPeriod"/>
            </a:pPr>
            <a:r>
              <a:rPr lang="en-US" altLang="zh-CN" dirty="0" err="1"/>
              <a:t>Linkis</a:t>
            </a:r>
            <a:r>
              <a:rPr lang="en-US" altLang="zh-CN" dirty="0"/>
              <a:t> </a:t>
            </a:r>
            <a:r>
              <a:rPr lang="zh-CN" altLang="en-US" dirty="0"/>
              <a:t>还可以提供任务的检验拦截功能，可以对高风险操作的任务，在</a:t>
            </a:r>
            <a:r>
              <a:rPr lang="en-US" altLang="zh-CN" dirty="0"/>
              <a:t>validator</a:t>
            </a:r>
            <a:r>
              <a:rPr lang="zh-CN" altLang="en-US" dirty="0"/>
              <a:t>模块进行识别拦截</a:t>
            </a:r>
            <a:endParaRPr lang="en-US" altLang="zh-CN" dirty="0"/>
          </a:p>
          <a:p>
            <a:pPr marL="228600" indent="-228600">
              <a:buAutoNum type="arabicPeriod"/>
            </a:pPr>
            <a:r>
              <a:rPr lang="zh-CN" altLang="en-US" dirty="0"/>
              <a:t>同时可以提供的日志和审计功能，所有的任务和接口请求都会进行记录，而不需要再去各个工具和引擎收集日志。</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24</a:t>
            </a:fld>
            <a:endParaRPr lang="zh-CN" altLang="en-US"/>
          </a:p>
        </p:txBody>
      </p:sp>
    </p:spTree>
    <p:extLst>
      <p:ext uri="{BB962C8B-B14F-4D97-AF65-F5344CB8AC3E}">
        <p14:creationId xmlns:p14="http://schemas.microsoft.com/office/powerpoint/2010/main" val="60017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我们来详细看看</a:t>
            </a:r>
            <a:r>
              <a:rPr lang="en-US" altLang="zh-CN" dirty="0" err="1"/>
              <a:t>Linkis</a:t>
            </a:r>
            <a:r>
              <a:rPr lang="zh-CN" altLang="en-US" dirty="0"/>
              <a:t>的检验器</a:t>
            </a:r>
            <a:r>
              <a:rPr lang="en-US" altLang="zh-CN" dirty="0"/>
              <a:t>validator</a:t>
            </a:r>
            <a:r>
              <a:rPr lang="zh-CN" altLang="en-US" dirty="0"/>
              <a:t>是如何做校验拦截的</a:t>
            </a:r>
            <a:endParaRPr lang="en-US" altLang="zh-CN" dirty="0"/>
          </a:p>
          <a:p>
            <a:r>
              <a:rPr lang="zh-CN" altLang="en-US" dirty="0"/>
              <a:t>图中用户提交了一条</a:t>
            </a:r>
            <a:r>
              <a:rPr lang="en-US" altLang="zh-CN" dirty="0"/>
              <a:t>Hive</a:t>
            </a:r>
            <a:r>
              <a:rPr lang="zh-CN" altLang="en-US" dirty="0"/>
              <a:t>的</a:t>
            </a:r>
            <a:r>
              <a:rPr lang="en-US" altLang="zh-CN" dirty="0"/>
              <a:t>DDL</a:t>
            </a:r>
            <a:r>
              <a:rPr lang="zh-CN" altLang="en-US" dirty="0"/>
              <a:t>去更改</a:t>
            </a:r>
            <a:r>
              <a:rPr lang="en-US" altLang="zh-CN" dirty="0"/>
              <a:t>Hive</a:t>
            </a:r>
            <a:r>
              <a:rPr lang="zh-CN" altLang="en-US" dirty="0"/>
              <a:t>表的存储路径，在</a:t>
            </a:r>
            <a:r>
              <a:rPr lang="en-US" altLang="zh-CN" dirty="0" err="1"/>
              <a:t>Linkis</a:t>
            </a:r>
            <a:r>
              <a:rPr lang="zh-CN" altLang="en-US" dirty="0"/>
              <a:t>接收到用户提交的任务后会首先经过</a:t>
            </a:r>
            <a:r>
              <a:rPr lang="en-US" altLang="zh-CN" dirty="0"/>
              <a:t>validator</a:t>
            </a:r>
            <a:r>
              <a:rPr lang="zh-CN" altLang="en-US" dirty="0"/>
              <a:t>进行风险识别，判断是否是高风险的任务</a:t>
            </a:r>
            <a:endParaRPr lang="en-US" altLang="zh-CN" dirty="0"/>
          </a:p>
          <a:p>
            <a:r>
              <a:rPr lang="zh-CN" altLang="en-US" dirty="0"/>
              <a:t>因为用户提交的</a:t>
            </a:r>
            <a:r>
              <a:rPr lang="en-US" altLang="zh-CN" dirty="0"/>
              <a:t>DDL</a:t>
            </a:r>
            <a:r>
              <a:rPr lang="zh-CN" altLang="en-US" dirty="0"/>
              <a:t>任务判断违反了</a:t>
            </a:r>
            <a:r>
              <a:rPr lang="en-US" altLang="zh-CN" dirty="0" err="1"/>
              <a:t>AlterTableSetLocationCheckRule</a:t>
            </a:r>
            <a:r>
              <a:rPr lang="zh-CN" altLang="en-US" dirty="0"/>
              <a:t>规则，所以上面禁止任务的执行并给出了对应的错误描述信息为 </a:t>
            </a:r>
            <a:r>
              <a:rPr lang="en-US" altLang="zh-CN" dirty="0"/>
              <a:t>"For Hive tables, it is not allowed to manually modify the Location of the table" </a:t>
            </a:r>
          </a:p>
          <a:p>
            <a:r>
              <a:rPr lang="zh-CN" altLang="en-US" dirty="0"/>
              <a:t>现在</a:t>
            </a:r>
            <a:r>
              <a:rPr lang="en-US" altLang="zh-CN" dirty="0"/>
              <a:t>validator</a:t>
            </a:r>
            <a:r>
              <a:rPr lang="zh-CN" altLang="en-US" dirty="0"/>
              <a:t>已经支持了常用</a:t>
            </a:r>
            <a:r>
              <a:rPr lang="en-US" altLang="zh-CN" dirty="0"/>
              <a:t>20+</a:t>
            </a:r>
            <a:r>
              <a:rPr lang="zh-CN" altLang="en-US" dirty="0"/>
              <a:t>条规则，另外支持用户自定义支持更多不同的规则，该功能将会在即将发布的</a:t>
            </a:r>
            <a:r>
              <a:rPr lang="en-US" altLang="zh-CN" dirty="0"/>
              <a:t>1.3.0</a:t>
            </a:r>
            <a:r>
              <a:rPr lang="zh-CN" altLang="en-US" dirty="0"/>
              <a:t>版本进行提供支持</a:t>
            </a: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25</a:t>
            </a:fld>
            <a:endParaRPr lang="zh-CN" altLang="en-US"/>
          </a:p>
        </p:txBody>
      </p:sp>
    </p:spTree>
    <p:extLst>
      <p:ext uri="{BB962C8B-B14F-4D97-AF65-F5344CB8AC3E}">
        <p14:creationId xmlns:p14="http://schemas.microsoft.com/office/powerpoint/2010/main" val="2795757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前面我们讲了</a:t>
            </a:r>
            <a:r>
              <a:rPr lang="en-US" altLang="zh-CN" dirty="0"/>
              <a:t>AP&amp;ML</a:t>
            </a:r>
            <a:r>
              <a:rPr lang="zh-CN" altLang="en-US" dirty="0"/>
              <a:t>引擎所遇到的计算治理问题。下面我们将简要介绍另外一类</a:t>
            </a:r>
            <a:r>
              <a:rPr lang="en-US" altLang="zh-CN" dirty="0"/>
              <a:t>STREAMING(</a:t>
            </a:r>
            <a:r>
              <a:rPr lang="zh-CN" altLang="en-US" dirty="0"/>
              <a:t>流式计算</a:t>
            </a:r>
            <a:r>
              <a:rPr lang="en-US" altLang="zh-CN" dirty="0"/>
              <a:t>)</a:t>
            </a:r>
            <a:r>
              <a:rPr lang="zh-CN" altLang="en-US" dirty="0"/>
              <a:t>引擎在提供给上层应用工具的过程中所遇到的计算治理问题和</a:t>
            </a:r>
            <a:r>
              <a:rPr lang="en-US" altLang="zh-CN" dirty="0" err="1"/>
              <a:t>Linkis</a:t>
            </a:r>
            <a:r>
              <a:rPr lang="zh-CN" altLang="en-US" dirty="0"/>
              <a:t>是如何去解决的。</a:t>
            </a:r>
            <a:endParaRPr lang="en-US" altLang="zh-CN" dirty="0"/>
          </a:p>
          <a:p>
            <a:r>
              <a:rPr lang="zh-CN" altLang="en-US" dirty="0"/>
              <a:t>对于</a:t>
            </a:r>
            <a:r>
              <a:rPr lang="en-US" altLang="zh-CN" dirty="0"/>
              <a:t>Streaming</a:t>
            </a:r>
            <a:r>
              <a:rPr lang="zh-CN" altLang="en-US" dirty="0"/>
              <a:t>引擎和</a:t>
            </a:r>
            <a:r>
              <a:rPr lang="en-US" altLang="zh-CN" dirty="0"/>
              <a:t>OLAP&amp;ML</a:t>
            </a:r>
            <a:r>
              <a:rPr lang="zh-CN" altLang="en-US" dirty="0"/>
              <a:t>引擎一样在环境准备阶段时遇到的问题是相同的，也需要去安装和运维多个底层引擎的客户端和运行时环境。</a:t>
            </a:r>
            <a:endParaRPr lang="en-US" altLang="zh-CN" dirty="0"/>
          </a:p>
          <a:p>
            <a:r>
              <a:rPr lang="zh-CN" altLang="en-US" dirty="0"/>
              <a:t>其主要却别在于执行时的不同，</a:t>
            </a:r>
            <a:r>
              <a:rPr lang="en-US" altLang="zh-CN" dirty="0"/>
              <a:t>STREAMING</a:t>
            </a:r>
            <a:r>
              <a:rPr lang="zh-CN" altLang="en-US" dirty="0"/>
              <a:t>引擎在执行时不需要去获取结果，在执行期间主要关注的是需要去获取流式应用的详细指标信息，如上面列的 迟到被丢弃的记录数、每秒输出的字节数、是否启动背压等</a:t>
            </a:r>
            <a:endParaRPr lang="en-US" altLang="zh-CN" dirty="0"/>
          </a:p>
          <a:p>
            <a:r>
              <a:rPr lang="zh-CN" altLang="en-US" dirty="0"/>
              <a:t>最后运维阶段一样需要去关注高可用、多租户、资源控制等问题</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26</a:t>
            </a:fld>
            <a:endParaRPr lang="zh-CN" altLang="en-US"/>
          </a:p>
        </p:txBody>
      </p:sp>
    </p:spTree>
    <p:extLst>
      <p:ext uri="{BB962C8B-B14F-4D97-AF65-F5344CB8AC3E}">
        <p14:creationId xmlns:p14="http://schemas.microsoft.com/office/powerpoint/2010/main" val="1473628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下面我简要说明下</a:t>
            </a:r>
            <a:r>
              <a:rPr lang="en-US" altLang="zh-CN" dirty="0" err="1"/>
              <a:t>Linkis</a:t>
            </a:r>
            <a:r>
              <a:rPr lang="zh-CN" altLang="en-US" dirty="0"/>
              <a:t>是如何去解决</a:t>
            </a:r>
            <a:r>
              <a:rPr lang="en-US" altLang="zh-CN" dirty="0"/>
              <a:t>STREAMING </a:t>
            </a:r>
            <a:r>
              <a:rPr lang="zh-CN" altLang="en-US" dirty="0"/>
              <a:t>引擎的计算治理问题，首先</a:t>
            </a:r>
            <a:r>
              <a:rPr lang="en-US" altLang="zh-CN" dirty="0" err="1"/>
              <a:t>Linkis</a:t>
            </a:r>
            <a:r>
              <a:rPr lang="zh-CN" altLang="en-US" dirty="0"/>
              <a:t>提供了统一的提交和管理</a:t>
            </a:r>
            <a:r>
              <a:rPr lang="en-US" altLang="zh-CN" dirty="0"/>
              <a:t>Streaming apps</a:t>
            </a:r>
            <a:r>
              <a:rPr lang="zh-CN" altLang="en-US" dirty="0"/>
              <a:t>的接口</a:t>
            </a:r>
            <a:endParaRPr lang="en-US" altLang="zh-CN" dirty="0"/>
          </a:p>
          <a:p>
            <a:r>
              <a:rPr lang="zh-CN" altLang="en-US" dirty="0"/>
              <a:t>左侧展示的是</a:t>
            </a:r>
            <a:r>
              <a:rPr lang="en-US" altLang="zh-CN" dirty="0" err="1"/>
              <a:t>Linkis</a:t>
            </a:r>
            <a:r>
              <a:rPr lang="zh-CN" altLang="en-US" dirty="0"/>
              <a:t>提交和管理</a:t>
            </a:r>
            <a:r>
              <a:rPr lang="en-US" altLang="zh-CN" dirty="0"/>
              <a:t>Streaming apps</a:t>
            </a:r>
            <a:r>
              <a:rPr lang="zh-CN" altLang="en-US" dirty="0"/>
              <a:t>的示意图，应用工具通过</a:t>
            </a:r>
            <a:r>
              <a:rPr lang="en-US" altLang="zh-CN" dirty="0" err="1"/>
              <a:t>Linkis</a:t>
            </a:r>
            <a:r>
              <a:rPr lang="en-US" altLang="zh-CN" dirty="0"/>
              <a:t> Client</a:t>
            </a:r>
            <a:r>
              <a:rPr lang="zh-CN" altLang="en-US" dirty="0"/>
              <a:t>可以完成</a:t>
            </a:r>
            <a:r>
              <a:rPr lang="en-US" altLang="zh-CN" dirty="0"/>
              <a:t>Streaming</a:t>
            </a:r>
            <a:r>
              <a:rPr lang="zh-CN" altLang="en-US" dirty="0"/>
              <a:t>任务的提交，由</a:t>
            </a:r>
            <a:r>
              <a:rPr lang="en-US" altLang="zh-CN" dirty="0"/>
              <a:t>Stream </a:t>
            </a:r>
            <a:r>
              <a:rPr lang="en-US" altLang="zh-CN" dirty="0" err="1"/>
              <a:t>EngineConn</a:t>
            </a:r>
            <a:r>
              <a:rPr lang="zh-CN" altLang="en-US" dirty="0"/>
              <a:t>提交给底层的引擎去执行如</a:t>
            </a:r>
            <a:r>
              <a:rPr lang="en-US" altLang="zh-CN" dirty="0" err="1"/>
              <a:t>Flink</a:t>
            </a:r>
            <a:r>
              <a:rPr lang="zh-CN" altLang="en-US" dirty="0"/>
              <a:t>和</a:t>
            </a:r>
            <a:r>
              <a:rPr lang="en-US" altLang="zh-CN" dirty="0"/>
              <a:t>Spark Streaming</a:t>
            </a:r>
            <a:r>
              <a:rPr lang="zh-CN" altLang="en-US" dirty="0"/>
              <a:t>。在</a:t>
            </a:r>
            <a:r>
              <a:rPr lang="en-US" altLang="zh-CN" dirty="0"/>
              <a:t>Stream EC</a:t>
            </a:r>
            <a:r>
              <a:rPr lang="zh-CN" altLang="en-US" dirty="0"/>
              <a:t>中嵌入了流式应用的指标获取、告警获取等功能，</a:t>
            </a:r>
            <a:endParaRPr lang="en-US" altLang="zh-CN" dirty="0"/>
          </a:p>
          <a:p>
            <a:r>
              <a:rPr lang="zh-CN" altLang="en-US" dirty="0"/>
              <a:t>上层应用工具可以很方便的通过</a:t>
            </a:r>
            <a:r>
              <a:rPr lang="en-US" altLang="zh-CN" dirty="0" err="1"/>
              <a:t>linkis</a:t>
            </a:r>
            <a:r>
              <a:rPr lang="en-US" altLang="zh-CN" dirty="0"/>
              <a:t> </a:t>
            </a:r>
            <a:r>
              <a:rPr lang="zh-CN" altLang="en-US" dirty="0"/>
              <a:t>提供的接口获取这些指标和告警等，而不需要再去底层引擎中实际运行的各个</a:t>
            </a:r>
            <a:r>
              <a:rPr lang="en-US" altLang="zh-CN" dirty="0" err="1"/>
              <a:t>jobManager</a:t>
            </a:r>
            <a:r>
              <a:rPr lang="zh-CN" altLang="en-US" dirty="0"/>
              <a:t>上获取。</a:t>
            </a:r>
            <a:endParaRPr lang="en-US" altLang="zh-CN" dirty="0"/>
          </a:p>
          <a:p>
            <a:r>
              <a:rPr lang="en-US" altLang="zh-CN" dirty="0" err="1"/>
              <a:t>StreamEC</a:t>
            </a:r>
            <a:r>
              <a:rPr lang="zh-CN" altLang="en-US" dirty="0"/>
              <a:t>同样可借助</a:t>
            </a:r>
            <a:r>
              <a:rPr lang="en-US" altLang="zh-CN" dirty="0" err="1"/>
              <a:t>Linkis</a:t>
            </a:r>
            <a:r>
              <a:rPr lang="zh-CN" altLang="en-US" dirty="0"/>
              <a:t>的微服务架构和标签体系能力等，去解决流式应用提交运行的多租户、高可用、可扩展等问题。</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27</a:t>
            </a:fld>
            <a:endParaRPr lang="zh-CN" altLang="en-US"/>
          </a:p>
        </p:txBody>
      </p:sp>
    </p:spTree>
    <p:extLst>
      <p:ext uri="{BB962C8B-B14F-4D97-AF65-F5344CB8AC3E}">
        <p14:creationId xmlns:p14="http://schemas.microsoft.com/office/powerpoint/2010/main" val="2493033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最后我们对</a:t>
            </a:r>
            <a:r>
              <a:rPr lang="en-US" altLang="zh-CN" dirty="0" err="1"/>
              <a:t>Linkis</a:t>
            </a:r>
            <a:r>
              <a:rPr lang="zh-CN" altLang="en-US" dirty="0"/>
              <a:t>如何解决</a:t>
            </a:r>
            <a:r>
              <a:rPr lang="en-US" altLang="zh-CN" dirty="0"/>
              <a:t>TP</a:t>
            </a:r>
            <a:r>
              <a:rPr lang="zh-CN" altLang="en-US" dirty="0"/>
              <a:t>引擎的计算治理问题进行一下简要介绍。因为</a:t>
            </a:r>
            <a:r>
              <a:rPr lang="en-US" altLang="zh-CN" dirty="0"/>
              <a:t>TP</a:t>
            </a:r>
            <a:r>
              <a:rPr lang="zh-CN" altLang="en-US" dirty="0"/>
              <a:t>引擎对响应时效性和稳定性的要求，</a:t>
            </a:r>
            <a:r>
              <a:rPr lang="en-US" altLang="zh-CN" dirty="0" err="1"/>
              <a:t>Linkis</a:t>
            </a:r>
            <a:r>
              <a:rPr lang="zh-CN" altLang="en-US" dirty="0"/>
              <a:t>当前主要通过提供</a:t>
            </a:r>
            <a:r>
              <a:rPr lang="en-US" altLang="zh-CN" dirty="0"/>
              <a:t>JDBC-Driver </a:t>
            </a:r>
            <a:r>
              <a:rPr lang="zh-CN" altLang="en-US" dirty="0"/>
              <a:t>作为入口，在</a:t>
            </a:r>
            <a:r>
              <a:rPr lang="en-US" altLang="zh-CN" dirty="0" err="1"/>
              <a:t>Linkis</a:t>
            </a:r>
            <a:r>
              <a:rPr lang="en-US" altLang="zh-CN" dirty="0"/>
              <a:t> JDBC Driver</a:t>
            </a:r>
            <a:r>
              <a:rPr lang="zh-CN" altLang="en-US" dirty="0"/>
              <a:t>中做</a:t>
            </a:r>
            <a:r>
              <a:rPr lang="en-US" altLang="zh-CN" dirty="0"/>
              <a:t>SQL</a:t>
            </a:r>
            <a:r>
              <a:rPr lang="zh-CN" altLang="en-US" dirty="0"/>
              <a:t>方言解析转换，再通过</a:t>
            </a:r>
            <a:r>
              <a:rPr lang="en-US" altLang="zh-CN" dirty="0" err="1"/>
              <a:t>JdbcEC</a:t>
            </a:r>
            <a:r>
              <a:rPr lang="zh-CN" altLang="en-US" dirty="0"/>
              <a:t>，去连接底层的</a:t>
            </a:r>
            <a:r>
              <a:rPr lang="en-US" altLang="zh-CN" dirty="0"/>
              <a:t>TP</a:t>
            </a:r>
            <a:r>
              <a:rPr lang="zh-CN" altLang="en-US" dirty="0"/>
              <a:t>型引擎，并实际提交执行计算任务。因为这一</a:t>
            </a:r>
            <a:r>
              <a:rPr lang="en-US" altLang="zh-CN" dirty="0"/>
              <a:t>JDBC </a:t>
            </a:r>
            <a:r>
              <a:rPr lang="en-US" altLang="zh-CN" dirty="0" err="1"/>
              <a:t>Driver+JDBC</a:t>
            </a:r>
            <a:r>
              <a:rPr lang="en-US" altLang="zh-CN" dirty="0"/>
              <a:t> EC</a:t>
            </a:r>
            <a:r>
              <a:rPr lang="zh-CN" altLang="en-US" dirty="0"/>
              <a:t>的双层架构，</a:t>
            </a:r>
            <a:r>
              <a:rPr lang="en-US" altLang="zh-CN" dirty="0" err="1"/>
              <a:t>Linkis</a:t>
            </a:r>
            <a:r>
              <a:rPr lang="en-US" altLang="zh-CN" dirty="0"/>
              <a:t> JDBC</a:t>
            </a:r>
            <a:r>
              <a:rPr lang="zh-CN" altLang="en-US" dirty="0"/>
              <a:t>可以支持对接到不同类型的</a:t>
            </a:r>
            <a:r>
              <a:rPr lang="en-US" altLang="zh-CN" dirty="0"/>
              <a:t>TP</a:t>
            </a:r>
            <a:r>
              <a:rPr lang="zh-CN" altLang="en-US" dirty="0"/>
              <a:t>型引擎。</a:t>
            </a:r>
            <a:endParaRPr lang="en-US" altLang="zh-CN" dirty="0"/>
          </a:p>
          <a:p>
            <a:r>
              <a:rPr lang="zh-CN" altLang="en-US" dirty="0"/>
              <a:t>另外</a:t>
            </a:r>
            <a:r>
              <a:rPr lang="en-US" altLang="zh-CN" dirty="0" err="1"/>
              <a:t>Linkis</a:t>
            </a:r>
            <a:r>
              <a:rPr lang="zh-CN" altLang="en-US" dirty="0"/>
              <a:t>也有在规划实现</a:t>
            </a:r>
            <a:r>
              <a:rPr lang="en-US" altLang="zh-CN" dirty="0" err="1"/>
              <a:t>RichClient</a:t>
            </a:r>
            <a:r>
              <a:rPr lang="zh-CN" altLang="en-US" dirty="0"/>
              <a:t>的模式，通过在原始引擎</a:t>
            </a:r>
            <a:r>
              <a:rPr lang="en-US" altLang="zh-CN" dirty="0"/>
              <a:t>Client</a:t>
            </a:r>
            <a:r>
              <a:rPr lang="zh-CN" altLang="en-US" dirty="0"/>
              <a:t>之上，叠加</a:t>
            </a:r>
            <a:r>
              <a:rPr lang="en-US" altLang="zh-CN" dirty="0" err="1"/>
              <a:t>Linkis</a:t>
            </a:r>
            <a:r>
              <a:rPr lang="zh-CN" altLang="en-US" dirty="0"/>
              <a:t> </a:t>
            </a:r>
            <a:r>
              <a:rPr lang="en-US" altLang="zh-CN" dirty="0"/>
              <a:t>Orchestrator</a:t>
            </a:r>
            <a:r>
              <a:rPr lang="zh-CN" altLang="en-US" dirty="0"/>
              <a:t>的编排能力，来实现对</a:t>
            </a:r>
            <a:r>
              <a:rPr lang="en-US" altLang="zh-CN" dirty="0"/>
              <a:t>TP</a:t>
            </a:r>
            <a:r>
              <a:rPr lang="zh-CN" altLang="en-US" dirty="0"/>
              <a:t>引擎的更多计算策略支持，如</a:t>
            </a:r>
            <a:r>
              <a:rPr lang="en-US" altLang="zh-CN" dirty="0"/>
              <a:t>Active</a:t>
            </a:r>
            <a:r>
              <a:rPr lang="zh-CN" altLang="en-US" dirty="0"/>
              <a:t> </a:t>
            </a:r>
            <a:r>
              <a:rPr lang="en-US" altLang="zh-CN" dirty="0"/>
              <a:t>standby</a:t>
            </a:r>
            <a:r>
              <a:rPr lang="zh-CN" altLang="en-US" dirty="0"/>
              <a:t>、</a:t>
            </a:r>
            <a:r>
              <a:rPr lang="en-US" altLang="zh-CN" dirty="0"/>
              <a:t>Load balance</a:t>
            </a:r>
            <a:r>
              <a:rPr lang="zh-CN" altLang="en-US" dirty="0"/>
              <a:t>、</a:t>
            </a:r>
            <a:r>
              <a:rPr lang="en-US" altLang="zh-CN" dirty="0"/>
              <a:t>Multi-Active</a:t>
            </a:r>
            <a:r>
              <a:rPr lang="zh-CN" altLang="en-US" dirty="0"/>
              <a:t>多活等 </a:t>
            </a: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28</a:t>
            </a:fld>
            <a:endParaRPr lang="zh-CN" altLang="en-US"/>
          </a:p>
        </p:txBody>
      </p:sp>
    </p:spTree>
    <p:extLst>
      <p:ext uri="{BB962C8B-B14F-4D97-AF65-F5344CB8AC3E}">
        <p14:creationId xmlns:p14="http://schemas.microsoft.com/office/powerpoint/2010/main" val="396547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然后我们来看看</a:t>
            </a:r>
            <a:r>
              <a:rPr lang="en-US" altLang="zh-CN" dirty="0" err="1"/>
              <a:t>Linkis</a:t>
            </a:r>
            <a:r>
              <a:rPr lang="zh-CN" altLang="en-US" dirty="0"/>
              <a:t>现正在开发完善中</a:t>
            </a:r>
            <a:r>
              <a:rPr lang="en-US" altLang="zh-CN" dirty="0"/>
              <a:t>Orchestrator</a:t>
            </a:r>
            <a:r>
              <a:rPr lang="zh-CN" altLang="en-US" dirty="0"/>
              <a:t>模块，</a:t>
            </a:r>
            <a:r>
              <a:rPr lang="en-US" altLang="zh-CN" dirty="0"/>
              <a:t>Orchestrator</a:t>
            </a:r>
            <a:r>
              <a:rPr lang="zh-CN" altLang="en-US" dirty="0"/>
              <a:t>是</a:t>
            </a:r>
            <a:r>
              <a:rPr lang="en-US" altLang="zh-CN" dirty="0" err="1"/>
              <a:t>Linkis</a:t>
            </a:r>
            <a:r>
              <a:rPr lang="zh-CN" altLang="en-US" dirty="0"/>
              <a:t>在任务准备阶段的核心模块，他会完成对任务的解析、优化、重试、校验等步骤，可以使</a:t>
            </a:r>
            <a:r>
              <a:rPr lang="en-US" altLang="zh-CN" dirty="0" err="1"/>
              <a:t>Linkis</a:t>
            </a:r>
            <a:r>
              <a:rPr lang="zh-CN" altLang="en-US" dirty="0"/>
              <a:t>去支持更多的计算策略。</a:t>
            </a:r>
            <a:endParaRPr lang="en-US" altLang="zh-CN" dirty="0"/>
          </a:p>
          <a:p>
            <a:r>
              <a:rPr lang="zh-CN" altLang="en-US" dirty="0"/>
              <a:t>如图所示的用户提交的一条</a:t>
            </a:r>
            <a:r>
              <a:rPr lang="en-US" altLang="zh-CN" dirty="0"/>
              <a:t>SQL</a:t>
            </a:r>
            <a:r>
              <a:rPr lang="zh-CN" altLang="en-US" dirty="0"/>
              <a:t>任务涉及到了多个不同的底层数据源引擎，在</a:t>
            </a:r>
            <a:r>
              <a:rPr lang="en-US" altLang="zh-CN" dirty="0"/>
              <a:t>Orchestrator</a:t>
            </a:r>
            <a:r>
              <a:rPr lang="zh-CN" altLang="en-US" dirty="0"/>
              <a:t>解析阶段会根据数据源的不同将</a:t>
            </a:r>
            <a:r>
              <a:rPr lang="en-US" altLang="zh-CN" dirty="0"/>
              <a:t>Job</a:t>
            </a:r>
            <a:r>
              <a:rPr lang="zh-CN" altLang="en-US" dirty="0"/>
              <a:t>拆分成不同的</a:t>
            </a:r>
            <a:r>
              <a:rPr lang="en-US" altLang="zh-CN" dirty="0"/>
              <a:t>Stage</a:t>
            </a:r>
            <a:r>
              <a:rPr lang="zh-CN" altLang="en-US" dirty="0"/>
              <a:t>去查询不同的数据源，在解析完成后对每个</a:t>
            </a:r>
            <a:r>
              <a:rPr lang="en-US" altLang="zh-CN" dirty="0"/>
              <a:t>Stage</a:t>
            </a:r>
            <a:r>
              <a:rPr lang="zh-CN" altLang="en-US" dirty="0"/>
              <a:t>进行优化最终下推到不同的引擎进行查询和汇总结果。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29</a:t>
            </a:fld>
            <a:endParaRPr lang="zh-CN" altLang="en-US"/>
          </a:p>
        </p:txBody>
      </p:sp>
    </p:spTree>
    <p:extLst>
      <p:ext uri="{BB962C8B-B14F-4D97-AF65-F5344CB8AC3E}">
        <p14:creationId xmlns:p14="http://schemas.microsoft.com/office/powerpoint/2010/main" val="1638792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前面我们对</a:t>
            </a:r>
            <a:r>
              <a:rPr lang="en-US" altLang="zh-CN" dirty="0" err="1"/>
              <a:t>Linkis</a:t>
            </a:r>
            <a:r>
              <a:rPr lang="zh-CN" altLang="en-US" dirty="0"/>
              <a:t>的计算治理服务组</a:t>
            </a:r>
            <a:r>
              <a:rPr lang="en-US" altLang="zh-CN" dirty="0"/>
              <a:t>CGS</a:t>
            </a:r>
            <a:r>
              <a:rPr lang="zh-CN" altLang="en-US" dirty="0"/>
              <a:t>进行了介绍，下面我们将简要介绍下另一个重要的服务组：公共增强服务组，提供了数据源服务、物料服务、上下文服务等能力。</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30</a:t>
            </a:fld>
            <a:endParaRPr lang="zh-CN" altLang="en-US"/>
          </a:p>
        </p:txBody>
      </p:sp>
    </p:spTree>
    <p:extLst>
      <p:ext uri="{BB962C8B-B14F-4D97-AF65-F5344CB8AC3E}">
        <p14:creationId xmlns:p14="http://schemas.microsoft.com/office/powerpoint/2010/main" val="4157122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相信很多做大数据的同学都看到过这张</a:t>
            </a:r>
            <a:r>
              <a:rPr lang="en-US" altLang="zh-CN" dirty="0"/>
              <a:t>LANDSCAPE </a:t>
            </a:r>
            <a:r>
              <a:rPr lang="zh-CN" altLang="en-US" dirty="0"/>
              <a:t>图，现在的数据基础架构发展愈发蓬勃，不断推陈出新。基本上在每个方向和领域都有非常多样且不断丰富、演变的各种数据工具和引擎产品。</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4</a:t>
            </a:fld>
            <a:endParaRPr lang="zh-CN" altLang="en-US"/>
          </a:p>
        </p:txBody>
      </p:sp>
    </p:spTree>
    <p:extLst>
      <p:ext uri="{BB962C8B-B14F-4D97-AF65-F5344CB8AC3E}">
        <p14:creationId xmlns:p14="http://schemas.microsoft.com/office/powerpoint/2010/main" val="3683141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首先我们来看下为什么需要公共增强服务，这个是在我们实际去开发了多个上层应用工具后，发现如在</a:t>
            </a:r>
            <a:r>
              <a:rPr lang="en-US" altLang="zh-CN" dirty="0"/>
              <a:t>IDE</a:t>
            </a:r>
            <a:r>
              <a:rPr lang="zh-CN" altLang="en-US" dirty="0"/>
              <a:t>工具里面定义了一个</a:t>
            </a:r>
            <a:r>
              <a:rPr lang="en-US" altLang="zh-CN" dirty="0"/>
              <a:t>UDF</a:t>
            </a:r>
            <a:r>
              <a:rPr lang="zh-CN" altLang="en-US" dirty="0"/>
              <a:t>、变量调试通过后，在发布到调度工具的时候，这些</a:t>
            </a:r>
            <a:r>
              <a:rPr lang="en-US" altLang="zh-CN" dirty="0"/>
              <a:t>UDF</a:t>
            </a:r>
            <a:r>
              <a:rPr lang="zh-CN" altLang="en-US" dirty="0"/>
              <a:t>和变量又需要重现定义一遍。当依赖的一些</a:t>
            </a:r>
            <a:r>
              <a:rPr lang="en-US" altLang="zh-CN" dirty="0"/>
              <a:t>jar</a:t>
            </a:r>
            <a:r>
              <a:rPr lang="zh-CN" altLang="en-US" dirty="0"/>
              <a:t>包、配置文件等发生变化时，也需要修改两个地方。</a:t>
            </a:r>
            <a:endParaRPr lang="en-US" altLang="zh-CN" dirty="0"/>
          </a:p>
          <a:p>
            <a:r>
              <a:rPr lang="zh-CN" altLang="en-US" dirty="0"/>
              <a:t>针对这些类似跨上层应用工具的公共上下文的问题，在我们实现任务统一入口为</a:t>
            </a:r>
            <a:r>
              <a:rPr lang="en-US" altLang="zh-CN" dirty="0" err="1"/>
              <a:t>Linkis</a:t>
            </a:r>
            <a:r>
              <a:rPr lang="zh-CN" altLang="en-US" dirty="0"/>
              <a:t>后，我们就在想是不是可以由</a:t>
            </a:r>
            <a:r>
              <a:rPr lang="en-US" altLang="zh-CN" dirty="0" err="1"/>
              <a:t>Linkis</a:t>
            </a:r>
            <a:r>
              <a:rPr lang="zh-CN" altLang="en-US" dirty="0"/>
              <a:t>去提供这个数据应用开发工具的基座能力，提供一些公共可以被多个应用工具去复用的能力。</a:t>
            </a:r>
            <a:endParaRPr lang="en-US" altLang="zh-CN" dirty="0"/>
          </a:p>
          <a:p>
            <a:r>
              <a:rPr lang="zh-CN" altLang="en-US" dirty="0"/>
              <a:t>所以在</a:t>
            </a:r>
            <a:r>
              <a:rPr lang="en-US" altLang="zh-CN" dirty="0" err="1"/>
              <a:t>Linkis</a:t>
            </a:r>
            <a:r>
              <a:rPr lang="zh-CN" altLang="en-US" dirty="0"/>
              <a:t>层设计一层公共增强服务</a:t>
            </a:r>
            <a:r>
              <a:rPr lang="en-US" altLang="zh-CN" dirty="0"/>
              <a:t>PES</a:t>
            </a:r>
            <a:r>
              <a:rPr lang="zh-CN" altLang="en-US" dirty="0"/>
              <a:t>，主要提供了以下能力：</a:t>
            </a:r>
            <a:endParaRPr lang="en-US" altLang="zh-CN" dirty="0"/>
          </a:p>
          <a:p>
            <a:r>
              <a:rPr lang="en-US" altLang="zh-CN" dirty="0"/>
              <a:t>1. </a:t>
            </a:r>
            <a:r>
              <a:rPr lang="zh-CN" altLang="en-US" dirty="0"/>
              <a:t>提供公共的上下文能力：统一</a:t>
            </a:r>
            <a:r>
              <a:rPr lang="en-US" altLang="zh-CN" dirty="0"/>
              <a:t>UDF</a:t>
            </a:r>
            <a:r>
              <a:rPr lang="zh-CN" altLang="en-US" dirty="0"/>
              <a:t>、变量、小函数的定义规范和语义，做到一处定义多个工具都可使用</a:t>
            </a:r>
            <a:endParaRPr lang="en-US" altLang="zh-CN" dirty="0"/>
          </a:p>
          <a:p>
            <a:r>
              <a:rPr lang="en-US" altLang="zh-CN" dirty="0"/>
              <a:t>2. </a:t>
            </a:r>
            <a:r>
              <a:rPr lang="zh-CN" altLang="en-US" dirty="0"/>
              <a:t>提供统一的数据源能力：数据源在</a:t>
            </a:r>
            <a:r>
              <a:rPr lang="en-US" altLang="zh-CN" dirty="0" err="1"/>
              <a:t>Linkis</a:t>
            </a:r>
            <a:r>
              <a:rPr lang="zh-CN" altLang="en-US" dirty="0"/>
              <a:t>层进行统一定义和管理，应用工具只需要通过数据源名字来进行使用，不再需要去维护对应数据源的连接信息。而且在不同的工具间数据源的含义都是一样的。</a:t>
            </a:r>
            <a:endParaRPr lang="en-US" altLang="zh-CN" dirty="0"/>
          </a:p>
          <a:p>
            <a:r>
              <a:rPr lang="en-US" altLang="zh-CN" dirty="0"/>
              <a:t>3. </a:t>
            </a:r>
            <a:r>
              <a:rPr lang="zh-CN" altLang="en-US" dirty="0"/>
              <a:t>提供统一物料的能力：提供统一的物料，在多个工具间支持共享访问这些物料，并且物料支持存储多种的文件类型，并支持版本控制</a:t>
            </a:r>
            <a:endParaRPr lang="en-US" altLang="zh-CN" dirty="0"/>
          </a:p>
          <a:p>
            <a:endParaRPr lang="en-US" altLang="zh-CN" dirty="0"/>
          </a:p>
          <a:p>
            <a:r>
              <a:rPr lang="zh-CN" altLang="en-US" dirty="0"/>
              <a:t>通过</a:t>
            </a:r>
            <a:r>
              <a:rPr lang="en-US" altLang="zh-CN" dirty="0" err="1"/>
              <a:t>Linkis</a:t>
            </a:r>
            <a:r>
              <a:rPr lang="zh-CN" altLang="en-US" dirty="0"/>
              <a:t>的公共增强服务，可以打破上层应用工具间的孤岛，做到变量、函数、文件、结果集等上下文的共享。</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31</a:t>
            </a:fld>
            <a:endParaRPr lang="zh-CN" altLang="en-US"/>
          </a:p>
        </p:txBody>
      </p:sp>
    </p:spTree>
    <p:extLst>
      <p:ext uri="{BB962C8B-B14F-4D97-AF65-F5344CB8AC3E}">
        <p14:creationId xmlns:p14="http://schemas.microsoft.com/office/powerpoint/2010/main" val="2454180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接下来我们来简要看下</a:t>
            </a:r>
            <a:r>
              <a:rPr lang="en-US" altLang="zh-CN" dirty="0" err="1"/>
              <a:t>Linkis</a:t>
            </a:r>
            <a:r>
              <a:rPr lang="zh-CN" altLang="en-US" dirty="0"/>
              <a:t>的一些应用案例，</a:t>
            </a:r>
            <a:r>
              <a:rPr lang="en-US" altLang="zh-CN" dirty="0" err="1"/>
              <a:t>Linkis</a:t>
            </a:r>
            <a:r>
              <a:rPr lang="zh-CN" altLang="en-US" dirty="0"/>
              <a:t>从</a:t>
            </a:r>
            <a:r>
              <a:rPr lang="en-US" altLang="zh-CN" dirty="0"/>
              <a:t>19</a:t>
            </a:r>
            <a:r>
              <a:rPr lang="zh-CN" altLang="en-US" dirty="0"/>
              <a:t>年开源以来，已经有众多用户。涉及金融、银行、互联网、通信、制造、教育等众多行业</a:t>
            </a:r>
            <a:r>
              <a:rPr lang="en-US" altLang="zh-CN" dirty="0"/>
              <a:t>.</a:t>
            </a:r>
          </a:p>
          <a:p>
            <a:r>
              <a:rPr lang="zh-CN" altLang="en-US" dirty="0"/>
              <a:t>如图展示的是</a:t>
            </a:r>
            <a:r>
              <a:rPr lang="en-US" altLang="zh-CN" dirty="0" err="1"/>
              <a:t>Linkis</a:t>
            </a:r>
            <a:r>
              <a:rPr lang="zh-CN" altLang="en-US" dirty="0"/>
              <a:t>的用户主动在</a:t>
            </a:r>
            <a:r>
              <a:rPr lang="en-US" altLang="zh-CN" dirty="0" err="1"/>
              <a:t>Linkis</a:t>
            </a:r>
            <a:r>
              <a:rPr lang="en-US" altLang="zh-CN" dirty="0"/>
              <a:t> </a:t>
            </a:r>
            <a:r>
              <a:rPr lang="en-US" altLang="zh-CN" dirty="0" err="1"/>
              <a:t>github</a:t>
            </a:r>
            <a:r>
              <a:rPr lang="en-US" altLang="zh-CN" dirty="0"/>
              <a:t> ISSUE</a:t>
            </a:r>
            <a:r>
              <a:rPr lang="zh-CN" altLang="en-US" dirty="0"/>
              <a:t>： </a:t>
            </a:r>
            <a:r>
              <a:rPr lang="en-US" altLang="zh-CN" dirty="0"/>
              <a:t>Who is using </a:t>
            </a:r>
            <a:r>
              <a:rPr lang="en-US" altLang="zh-CN" dirty="0" err="1"/>
              <a:t>Linkis</a:t>
            </a:r>
            <a:r>
              <a:rPr lang="zh-CN" altLang="en-US" dirty="0"/>
              <a:t>？中有反馈的，部分公司的</a:t>
            </a:r>
            <a:r>
              <a:rPr lang="en-US" altLang="zh-CN" dirty="0"/>
              <a:t>logo</a:t>
            </a:r>
            <a:r>
              <a:rPr lang="zh-CN" altLang="en-US" dirty="0"/>
              <a:t>图。</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32</a:t>
            </a:fld>
            <a:endParaRPr lang="zh-CN" altLang="en-US"/>
          </a:p>
        </p:txBody>
      </p:sp>
    </p:spTree>
    <p:extLst>
      <p:ext uri="{BB962C8B-B14F-4D97-AF65-F5344CB8AC3E}">
        <p14:creationId xmlns:p14="http://schemas.microsoft.com/office/powerpoint/2010/main" val="3783913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这里我们也简单对</a:t>
            </a:r>
            <a:r>
              <a:rPr lang="en-US" altLang="zh-CN" dirty="0" err="1"/>
              <a:t>Linkis</a:t>
            </a:r>
            <a:r>
              <a:rPr lang="zh-CN" altLang="en-US" dirty="0"/>
              <a:t>的社区做下介绍：</a:t>
            </a:r>
            <a:endParaRPr lang="en-US" altLang="zh-CN" dirty="0"/>
          </a:p>
          <a:p>
            <a:r>
              <a:rPr lang="en-US" altLang="zh-CN" dirty="0" err="1"/>
              <a:t>Linkis</a:t>
            </a:r>
            <a:r>
              <a:rPr lang="zh-CN" altLang="en-US" dirty="0"/>
              <a:t>项目是</a:t>
            </a:r>
            <a:r>
              <a:rPr lang="en-US" altLang="zh-CN" dirty="0"/>
              <a:t>2019</a:t>
            </a:r>
            <a:r>
              <a:rPr lang="zh-CN" altLang="en-US" dirty="0"/>
              <a:t>年</a:t>
            </a:r>
            <a:r>
              <a:rPr lang="en-US" altLang="zh-CN" dirty="0"/>
              <a:t>7</a:t>
            </a:r>
            <a:r>
              <a:rPr lang="zh-CN" altLang="en-US" dirty="0"/>
              <a:t>月由微众进行开源，并在</a:t>
            </a:r>
            <a:r>
              <a:rPr lang="en-US" altLang="zh-CN" dirty="0"/>
              <a:t>2021</a:t>
            </a:r>
            <a:r>
              <a:rPr lang="zh-CN" altLang="en-US" dirty="0"/>
              <a:t>年</a:t>
            </a:r>
            <a:r>
              <a:rPr lang="en-US" altLang="zh-CN" dirty="0"/>
              <a:t>7</a:t>
            </a:r>
            <a:r>
              <a:rPr lang="zh-CN" altLang="en-US" dirty="0"/>
              <a:t>月进入 </a:t>
            </a:r>
            <a:r>
              <a:rPr lang="en-US" altLang="zh-CN" dirty="0"/>
              <a:t>Apache Incubator</a:t>
            </a:r>
            <a:r>
              <a:rPr lang="zh-CN" altLang="en-US" dirty="0"/>
              <a:t>进行孵化。 在过去一年的孵化过程中：</a:t>
            </a:r>
            <a:endParaRPr lang="en-US" altLang="zh-CN" dirty="0"/>
          </a:p>
          <a:p>
            <a:r>
              <a:rPr lang="en-US" altLang="zh-CN" dirty="0" err="1"/>
              <a:t>Linkis</a:t>
            </a:r>
            <a:r>
              <a:rPr lang="zh-CN" altLang="en-US" dirty="0"/>
              <a:t>的代码贡献者现在已经有</a:t>
            </a:r>
            <a:r>
              <a:rPr lang="en-US" altLang="zh-CN" dirty="0"/>
              <a:t>100+</a:t>
            </a:r>
            <a:r>
              <a:rPr lang="zh-CN" altLang="en-US" dirty="0"/>
              <a:t>，并有</a:t>
            </a:r>
            <a:r>
              <a:rPr lang="en-US" altLang="zh-CN" dirty="0"/>
              <a:t>26</a:t>
            </a:r>
            <a:r>
              <a:rPr lang="zh-CN" altLang="en-US" dirty="0"/>
              <a:t>名</a:t>
            </a:r>
            <a:r>
              <a:rPr lang="en-US" altLang="zh-CN" dirty="0"/>
              <a:t>Committers</a:t>
            </a:r>
            <a:r>
              <a:rPr lang="zh-CN" altLang="en-US" dirty="0"/>
              <a:t>来自多个不同的公司和个人。 </a:t>
            </a:r>
            <a:endParaRPr lang="en-US" altLang="zh-CN" dirty="0"/>
          </a:p>
          <a:p>
            <a:r>
              <a:rPr lang="en-US" altLang="zh-CN" dirty="0" err="1"/>
              <a:t>Linkis</a:t>
            </a:r>
            <a:r>
              <a:rPr lang="zh-CN" altLang="en-US" dirty="0"/>
              <a:t>在过去一年中也发布了</a:t>
            </a:r>
            <a:r>
              <a:rPr lang="en-US" altLang="zh-CN" dirty="0"/>
              <a:t>4</a:t>
            </a:r>
            <a:r>
              <a:rPr lang="zh-CN" altLang="en-US" dirty="0"/>
              <a:t>个</a:t>
            </a:r>
            <a:r>
              <a:rPr lang="en-US" altLang="zh-CN" dirty="0"/>
              <a:t>Apache </a:t>
            </a:r>
            <a:r>
              <a:rPr lang="zh-CN" altLang="en-US" dirty="0"/>
              <a:t>版本，在今年一月份发布第一个</a:t>
            </a:r>
            <a:r>
              <a:rPr lang="en-US" altLang="zh-CN" dirty="0"/>
              <a:t>Apache</a:t>
            </a:r>
            <a:r>
              <a:rPr lang="zh-CN" altLang="en-US" dirty="0"/>
              <a:t>版本后基本上每两月会发布一个版本。 </a:t>
            </a:r>
            <a:endParaRPr lang="en-US" altLang="zh-CN" dirty="0"/>
          </a:p>
          <a:p>
            <a:r>
              <a:rPr lang="en-US" altLang="zh-CN" dirty="0" err="1"/>
              <a:t>Linkis</a:t>
            </a:r>
            <a:r>
              <a:rPr lang="zh-CN" altLang="en-US" dirty="0"/>
              <a:t>社区也维护了</a:t>
            </a:r>
            <a:r>
              <a:rPr lang="en-US" altLang="zh-CN" dirty="0"/>
              <a:t>11</a:t>
            </a:r>
            <a:r>
              <a:rPr lang="zh-CN" altLang="en-US" dirty="0"/>
              <a:t>个社区微信群和</a:t>
            </a:r>
            <a:r>
              <a:rPr lang="en-US" altLang="zh-CN" dirty="0"/>
              <a:t>1</a:t>
            </a:r>
            <a:r>
              <a:rPr lang="zh-CN" altLang="en-US" dirty="0"/>
              <a:t>个</a:t>
            </a:r>
            <a:r>
              <a:rPr lang="en-US" altLang="zh-CN" dirty="0"/>
              <a:t>QQ</a:t>
            </a:r>
            <a:r>
              <a:rPr lang="zh-CN" altLang="en-US" dirty="0"/>
              <a:t>群，总人数</a:t>
            </a:r>
            <a:r>
              <a:rPr lang="en-US" altLang="zh-CN" dirty="0"/>
              <a:t>7000+</a:t>
            </a:r>
            <a:r>
              <a:rPr lang="zh-CN" altLang="en-US" dirty="0"/>
              <a:t>人。试用环境申请的用户有</a:t>
            </a:r>
            <a:r>
              <a:rPr lang="en-US" altLang="zh-CN" dirty="0"/>
              <a:t>1600+</a:t>
            </a:r>
            <a:r>
              <a:rPr lang="zh-CN" altLang="en-US" dirty="0"/>
              <a:t>， 并有</a:t>
            </a:r>
            <a:r>
              <a:rPr lang="en-US" altLang="zh-CN" dirty="0"/>
              <a:t>80+</a:t>
            </a:r>
            <a:r>
              <a:rPr lang="zh-CN" altLang="en-US" dirty="0"/>
              <a:t>组织反馈投入生产。 </a:t>
            </a:r>
            <a:endParaRPr lang="en-US" altLang="zh-CN" dirty="0"/>
          </a:p>
          <a:p>
            <a:r>
              <a:rPr lang="zh-CN" altLang="en-US" dirty="0"/>
              <a:t>另外</a:t>
            </a:r>
            <a:r>
              <a:rPr lang="en-US" altLang="zh-CN" dirty="0" err="1"/>
              <a:t>Linkis</a:t>
            </a:r>
            <a:r>
              <a:rPr lang="zh-CN" altLang="en-US" dirty="0"/>
              <a:t>也坚持社区大于代码的宗旨，每双周会举行开发者例会，并在过去的一年来举办了</a:t>
            </a:r>
            <a:r>
              <a:rPr lang="en-US" altLang="zh-CN" dirty="0"/>
              <a:t>17 </a:t>
            </a:r>
            <a:r>
              <a:rPr lang="zh-CN" altLang="en-US" dirty="0"/>
              <a:t>次线上</a:t>
            </a:r>
            <a:r>
              <a:rPr lang="en-US" altLang="zh-CN" dirty="0"/>
              <a:t>/</a:t>
            </a:r>
            <a:r>
              <a:rPr lang="zh-CN" altLang="en-US" dirty="0"/>
              <a:t>线下聚会。</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33</a:t>
            </a:fld>
            <a:endParaRPr lang="zh-CN" altLang="en-US"/>
          </a:p>
        </p:txBody>
      </p:sp>
    </p:spTree>
    <p:extLst>
      <p:ext uri="{BB962C8B-B14F-4D97-AF65-F5344CB8AC3E}">
        <p14:creationId xmlns:p14="http://schemas.microsoft.com/office/powerpoint/2010/main" val="598343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最后我对</a:t>
            </a:r>
            <a:r>
              <a:rPr lang="en-US" altLang="zh-CN" dirty="0" err="1"/>
              <a:t>Linkis</a:t>
            </a:r>
            <a:r>
              <a:rPr lang="zh-CN" altLang="en-US" dirty="0"/>
              <a:t>的未来计划进行一个简要的介绍： </a:t>
            </a:r>
            <a:endParaRPr lang="en-US" altLang="zh-CN" dirty="0"/>
          </a:p>
          <a:p>
            <a:r>
              <a:rPr lang="zh-CN" altLang="en-US" dirty="0"/>
              <a:t>最重要的也是最近正在做的</a:t>
            </a:r>
            <a:r>
              <a:rPr lang="en-US" altLang="zh-CN" dirty="0" err="1"/>
              <a:t>Linkis</a:t>
            </a:r>
            <a:r>
              <a:rPr lang="zh-CN" altLang="en-US" dirty="0"/>
              <a:t>支持完整的容器化部署，包括启动的</a:t>
            </a:r>
            <a:r>
              <a:rPr lang="en-US" altLang="zh-CN" dirty="0" err="1"/>
              <a:t>EngineConn</a:t>
            </a:r>
            <a:r>
              <a:rPr lang="zh-CN" altLang="en-US" dirty="0"/>
              <a:t>也由容器进行调度，并在服务转发和注册的时候也依赖</a:t>
            </a:r>
            <a:r>
              <a:rPr lang="en-US" altLang="zh-CN" dirty="0"/>
              <a:t>K8S</a:t>
            </a:r>
            <a:r>
              <a:rPr lang="zh-CN" altLang="en-US" dirty="0"/>
              <a:t>的</a:t>
            </a:r>
            <a:r>
              <a:rPr lang="en-US" altLang="zh-CN" dirty="0"/>
              <a:t>SVC</a:t>
            </a:r>
            <a:r>
              <a:rPr lang="zh-CN" altLang="en-US" dirty="0"/>
              <a:t>能力，去更好的拥抱云原生。</a:t>
            </a:r>
            <a:endParaRPr lang="en-US" altLang="zh-CN" dirty="0"/>
          </a:p>
          <a:p>
            <a:r>
              <a:rPr lang="zh-CN" altLang="en-US" dirty="0"/>
              <a:t>另外因为</a:t>
            </a:r>
            <a:r>
              <a:rPr lang="en-US" altLang="zh-CN" dirty="0" err="1"/>
              <a:t>Linkis</a:t>
            </a:r>
            <a:r>
              <a:rPr lang="zh-CN" altLang="en-US" dirty="0"/>
              <a:t>支持了底层的多个不同类型的引擎，未来会计划去支持任务的智能路由能力，通过任务的历史指纹和指标去选择更加合适的引擎进行执行。 </a:t>
            </a:r>
            <a:endParaRPr lang="en-US" altLang="zh-CN" dirty="0"/>
          </a:p>
          <a:p>
            <a:r>
              <a:rPr lang="zh-CN" altLang="en-US" dirty="0"/>
              <a:t>在支持的底层引擎方面，也会去考虑支持更多的如</a:t>
            </a:r>
            <a:r>
              <a:rPr lang="en-US" altLang="zh-CN" dirty="0"/>
              <a:t>Apache Doris</a:t>
            </a:r>
            <a:r>
              <a:rPr lang="zh-CN" altLang="en-US" dirty="0"/>
              <a:t>、</a:t>
            </a:r>
            <a:r>
              <a:rPr lang="en-US" altLang="zh-CN" dirty="0" err="1"/>
              <a:t>ClickHouse</a:t>
            </a:r>
            <a:r>
              <a:rPr lang="zh-CN" altLang="en-US" dirty="0"/>
              <a:t>等；</a:t>
            </a:r>
            <a:endParaRPr lang="en-US" altLang="zh-CN" dirty="0"/>
          </a:p>
          <a:p>
            <a:r>
              <a:rPr lang="zh-CN" altLang="en-US" dirty="0"/>
              <a:t>在提交接口方面也会去考虑支持</a:t>
            </a:r>
            <a:r>
              <a:rPr lang="en-US" altLang="zh-CN" dirty="0"/>
              <a:t>Thrift</a:t>
            </a:r>
            <a:r>
              <a:rPr lang="zh-CN" altLang="en-US" dirty="0"/>
              <a:t>，去更加方便上层应用工具的对接。</a:t>
            </a:r>
            <a:endParaRPr lang="en-US" altLang="zh-CN" dirty="0"/>
          </a:p>
          <a:p>
            <a:r>
              <a:rPr lang="zh-CN" altLang="en-US" dirty="0"/>
              <a:t>在公共增强方面也会去考虑对接更多的公有云服务，如</a:t>
            </a:r>
            <a:r>
              <a:rPr lang="en-US" altLang="zh-CN" dirty="0"/>
              <a:t>AWS S3</a:t>
            </a:r>
            <a:r>
              <a:rPr lang="zh-CN" altLang="en-US" dirty="0"/>
              <a:t>，方便用户在公有云上面去更加方便的去部署和使用</a:t>
            </a:r>
            <a:r>
              <a:rPr lang="en-US" altLang="zh-CN" dirty="0" err="1"/>
              <a:t>Linkis</a:t>
            </a:r>
            <a:r>
              <a:rPr lang="zh-CN" altLang="en-US" dirty="0"/>
              <a:t>；同时继续丰富数据源服务支持的数据源种类等。</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34</a:t>
            </a:fld>
            <a:endParaRPr lang="zh-CN" altLang="en-US"/>
          </a:p>
        </p:txBody>
      </p:sp>
    </p:spTree>
    <p:extLst>
      <p:ext uri="{BB962C8B-B14F-4D97-AF65-F5344CB8AC3E}">
        <p14:creationId xmlns:p14="http://schemas.microsoft.com/office/powerpoint/2010/main" val="1337130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以上就是我本次讲题的主要内容，欢迎选择</a:t>
            </a:r>
            <a:r>
              <a:rPr lang="en-US" altLang="zh-CN" dirty="0" err="1"/>
              <a:t>Linkis</a:t>
            </a:r>
            <a:r>
              <a:rPr lang="zh-CN" altLang="en-US" dirty="0"/>
              <a:t>，正所谓计算有了中间件，开发运维少一半。</a:t>
            </a:r>
            <a:endParaRPr lang="en-US" altLang="zh-CN" dirty="0"/>
          </a:p>
          <a:p>
            <a:r>
              <a:rPr lang="zh-CN" altLang="en-US" dirty="0"/>
              <a:t>也欢迎扫描图中的二维码，加入</a:t>
            </a:r>
            <a:r>
              <a:rPr lang="en-US" altLang="zh-CN" dirty="0" err="1"/>
              <a:t>Linkis</a:t>
            </a:r>
            <a:r>
              <a:rPr lang="en-US" altLang="zh-CN" dirty="0"/>
              <a:t> </a:t>
            </a:r>
            <a:r>
              <a:rPr lang="zh-CN" altLang="en-US" dirty="0"/>
              <a:t>的社区群进行交流。谢谢大家。</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35</a:t>
            </a:fld>
            <a:endParaRPr lang="zh-CN" altLang="en-US"/>
          </a:p>
        </p:txBody>
      </p:sp>
    </p:spTree>
    <p:extLst>
      <p:ext uri="{BB962C8B-B14F-4D97-AF65-F5344CB8AC3E}">
        <p14:creationId xmlns:p14="http://schemas.microsoft.com/office/powerpoint/2010/main" val="135435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而随着组件越来越多，导致数据平台的开发和运维也越来越复杂。 如图所示，上层的各种数据应用工具，需要连接底层多样化的计算存储引擎。在上层应用工具和底层引擎之间，实际上是存在一层如图所示的“连接层”的。我们所说的计算治理问题，也都是围绕这个连接层展开。</a:t>
            </a:r>
            <a:endParaRPr lang="en-US" altLang="zh-CN" dirty="0"/>
          </a:p>
          <a:p>
            <a:r>
              <a:rPr lang="zh-CN" altLang="en-US" dirty="0"/>
              <a:t>例如做数据应用开发时要用到的</a:t>
            </a:r>
            <a:r>
              <a:rPr lang="en-US" altLang="zh-CN" dirty="0"/>
              <a:t>IDE</a:t>
            </a:r>
            <a:r>
              <a:rPr lang="zh-CN" altLang="en-US" dirty="0"/>
              <a:t>工具，可能既要能对接</a:t>
            </a:r>
            <a:r>
              <a:rPr lang="en-US" altLang="zh-CN" dirty="0"/>
              <a:t>OLAP </a:t>
            </a:r>
            <a:r>
              <a:rPr lang="zh-CN" altLang="en-US" dirty="0"/>
              <a:t>类的</a:t>
            </a:r>
            <a:r>
              <a:rPr lang="en-US" altLang="zh-CN" dirty="0"/>
              <a:t>Spark</a:t>
            </a:r>
            <a:r>
              <a:rPr lang="zh-CN" altLang="en-US" dirty="0"/>
              <a:t>、</a:t>
            </a:r>
            <a:r>
              <a:rPr lang="en-US" altLang="zh-CN" dirty="0"/>
              <a:t>Presto</a:t>
            </a:r>
            <a:r>
              <a:rPr lang="zh-CN" altLang="en-US" dirty="0"/>
              <a:t>等引擎，又要能对接</a:t>
            </a:r>
            <a:r>
              <a:rPr lang="en-US" altLang="zh-CN" dirty="0"/>
              <a:t>OLTP</a:t>
            </a:r>
            <a:r>
              <a:rPr lang="zh-CN" altLang="en-US" dirty="0"/>
              <a:t>类的</a:t>
            </a:r>
            <a:r>
              <a:rPr lang="en-US" altLang="zh-CN" dirty="0"/>
              <a:t>ES</a:t>
            </a:r>
            <a:r>
              <a:rPr lang="zh-CN" altLang="en-US" dirty="0"/>
              <a:t>、</a:t>
            </a:r>
            <a:r>
              <a:rPr lang="en-US" altLang="zh-CN" dirty="0" err="1"/>
              <a:t>TiDB</a:t>
            </a:r>
            <a:r>
              <a:rPr lang="zh-CN" altLang="en-US" dirty="0"/>
              <a:t>等引擎，甚至可能还要对接机器学习相关的</a:t>
            </a:r>
            <a:r>
              <a:rPr lang="en-US" altLang="zh-CN" dirty="0"/>
              <a:t>Python Anaconda</a:t>
            </a:r>
            <a:r>
              <a:rPr lang="zh-CN" altLang="en-US" dirty="0"/>
              <a:t>环境、</a:t>
            </a:r>
            <a:r>
              <a:rPr lang="en-US" altLang="zh-CN" dirty="0" err="1"/>
              <a:t>Tensorflow</a:t>
            </a:r>
            <a:r>
              <a:rPr lang="zh-CN" altLang="en-US" dirty="0"/>
              <a:t>等引擎。大家可能会想到例如</a:t>
            </a:r>
            <a:r>
              <a:rPr lang="en-US" altLang="zh-CN" dirty="0"/>
              <a:t>Apache Zeppelin</a:t>
            </a:r>
            <a:r>
              <a:rPr lang="zh-CN" altLang="en-US" dirty="0"/>
              <a:t>对吧。这些对接、连通的工作，是每一个上层数据应用工具都要去做的，这样整体的开发和维护的工作量就会越来越大、越来越复杂。这类上层应用工具和底层引擎之间的连通性问题，就是计算治理问题的典型类型之一。</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5</a:t>
            </a:fld>
            <a:endParaRPr lang="zh-CN" altLang="en-US"/>
          </a:p>
        </p:txBody>
      </p:sp>
    </p:spTree>
    <p:extLst>
      <p:ext uri="{BB962C8B-B14F-4D97-AF65-F5344CB8AC3E}">
        <p14:creationId xmlns:p14="http://schemas.microsoft.com/office/powerpoint/2010/main" val="3917930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上层应用工具和底层引擎之间这层“连接层”，除了我们刚才提到的，南北向的连通性问题之外，还有扩展性相关的，可伸缩、可扩展、高并发、多引擎支持、多租户等问题；还有可管控性相关的，权限、资源控制、安全、</a:t>
            </a:r>
            <a:r>
              <a:rPr lang="en-US" altLang="zh-CN" dirty="0"/>
              <a:t>Bad Job</a:t>
            </a:r>
            <a:r>
              <a:rPr lang="zh-CN" altLang="en-US" dirty="0"/>
              <a:t>、恶意操作拦截、审计等问题；还有编排相关问题，比如需要做跨底层引擎的多活、主备、混合查询等需求；甚至还有跨上层应用工具之间、跨底层引擎间的东西向连通性问题。这些都是计算治理相关的问题，也是我们的</a:t>
            </a:r>
            <a:r>
              <a:rPr lang="en-US" altLang="zh-CN" dirty="0" err="1"/>
              <a:t>Linkis</a:t>
            </a:r>
            <a:r>
              <a:rPr lang="en-US" altLang="zh-CN" dirty="0"/>
              <a:t> </a:t>
            </a:r>
            <a:r>
              <a:rPr lang="zh-CN" altLang="en-US" dirty="0"/>
              <a:t>计算中间件，想要去解决的问题范畴。</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6</a:t>
            </a:fld>
            <a:endParaRPr lang="zh-CN" altLang="en-US"/>
          </a:p>
        </p:txBody>
      </p:sp>
    </p:spTree>
    <p:extLst>
      <p:ext uri="{BB962C8B-B14F-4D97-AF65-F5344CB8AC3E}">
        <p14:creationId xmlns:p14="http://schemas.microsoft.com/office/powerpoint/2010/main" val="3627639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这也是我们为什么要做</a:t>
            </a:r>
            <a:r>
              <a:rPr lang="en-US" altLang="zh-CN" dirty="0" err="1"/>
              <a:t>Linkis</a:t>
            </a:r>
            <a:r>
              <a:rPr lang="zh-CN" altLang="en-US" dirty="0"/>
              <a:t>项目的原因，在没有</a:t>
            </a:r>
            <a:r>
              <a:rPr lang="en-US" altLang="zh-CN" dirty="0" err="1"/>
              <a:t>Linkis</a:t>
            </a:r>
            <a:r>
              <a:rPr lang="zh-CN" altLang="en-US" dirty="0"/>
              <a:t>之前，我们也遇到了上述问题，上层应用工具和底层引擎之间是个复杂的网状结构，可以很直观的看得出耦合度高，复杂度高，复用度低，每个上层应用工具都需要各自自行解决各种计算治理问题。</a:t>
            </a:r>
            <a:endParaRPr lang="en-US" altLang="zh-CN" dirty="0"/>
          </a:p>
          <a:p>
            <a:r>
              <a:rPr lang="zh-CN" altLang="en-US" dirty="0"/>
              <a:t>而有了</a:t>
            </a:r>
            <a:r>
              <a:rPr lang="en-US" altLang="zh-CN" dirty="0" err="1"/>
              <a:t>Linkis</a:t>
            </a:r>
            <a:r>
              <a:rPr lang="zh-CN" altLang="en-US" dirty="0"/>
              <a:t>之后，上层应用工具，通过对接和利用</a:t>
            </a:r>
            <a:r>
              <a:rPr lang="en-US" altLang="zh-CN" dirty="0" err="1"/>
              <a:t>Linkis</a:t>
            </a:r>
            <a:r>
              <a:rPr lang="zh-CN" altLang="en-US" dirty="0"/>
              <a:t>计算中间件的能力，来统一解决连通性、可扩展性、可管控性、编排、可复用性等这些计算治理相关问题，达到一个解耦、高度复用、整体架构更清晰简洁的效果。</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7</a:t>
            </a:fld>
            <a:endParaRPr lang="zh-CN" altLang="en-US"/>
          </a:p>
        </p:txBody>
      </p:sp>
    </p:spTree>
    <p:extLst>
      <p:ext uri="{BB962C8B-B14F-4D97-AF65-F5344CB8AC3E}">
        <p14:creationId xmlns:p14="http://schemas.microsoft.com/office/powerpoint/2010/main" val="352992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这里展示的是</a:t>
            </a:r>
            <a:r>
              <a:rPr lang="en-US" altLang="zh-CN" dirty="0" err="1"/>
              <a:t>Linkis</a:t>
            </a:r>
            <a:r>
              <a:rPr lang="zh-CN" altLang="en-US" dirty="0"/>
              <a:t>的架构图，</a:t>
            </a:r>
            <a:r>
              <a:rPr lang="en-US" altLang="zh-CN" dirty="0" err="1"/>
              <a:t>Linkis</a:t>
            </a:r>
            <a:r>
              <a:rPr lang="zh-CN" altLang="en-US" dirty="0"/>
              <a:t>主要由三组服务组成： </a:t>
            </a:r>
            <a:r>
              <a:rPr lang="en-US" altLang="zh-CN" dirty="0"/>
              <a:t>1. </a:t>
            </a:r>
            <a:r>
              <a:rPr lang="zh-CN" altLang="en-US" dirty="0"/>
              <a:t>计算治理服务组</a:t>
            </a:r>
            <a:r>
              <a:rPr lang="en-US" altLang="zh-CN" dirty="0"/>
              <a:t>,CGS</a:t>
            </a:r>
            <a:r>
              <a:rPr lang="zh-CN" altLang="en-US" dirty="0"/>
              <a:t>：</a:t>
            </a:r>
            <a:r>
              <a:rPr lang="en-US" altLang="zh-CN" dirty="0"/>
              <a:t>Computation Governance Services.</a:t>
            </a:r>
            <a:r>
              <a:rPr lang="zh-CN" altLang="en-US" dirty="0"/>
              <a:t>完成计算任务和请求的提交、准备、执行、返回结果等主要步骤 </a:t>
            </a:r>
            <a:r>
              <a:rPr lang="en-US" altLang="zh-CN" dirty="0"/>
              <a:t>2. </a:t>
            </a:r>
            <a:r>
              <a:rPr lang="zh-CN" altLang="en-US" dirty="0"/>
              <a:t>公共增强服务组</a:t>
            </a:r>
            <a:r>
              <a:rPr lang="en-US" altLang="zh-CN" dirty="0"/>
              <a:t>,</a:t>
            </a:r>
            <a:r>
              <a:rPr lang="en-US" altLang="zh-CN" dirty="0" err="1"/>
              <a:t>PES:Public</a:t>
            </a:r>
            <a:r>
              <a:rPr lang="en-US" altLang="zh-CN" dirty="0"/>
              <a:t> Enhancement Services. </a:t>
            </a:r>
            <a:r>
              <a:rPr lang="zh-CN" altLang="en-US" dirty="0"/>
              <a:t>主要提供了统一数据源、物料库、上下文等能力 </a:t>
            </a:r>
            <a:r>
              <a:rPr lang="en-US" altLang="zh-CN" dirty="0"/>
              <a:t>3. </a:t>
            </a:r>
            <a:r>
              <a:rPr lang="zh-CN" altLang="en-US" dirty="0"/>
              <a:t>微服务治理服务组，</a:t>
            </a:r>
            <a:r>
              <a:rPr lang="en-US" altLang="zh-CN" dirty="0"/>
              <a:t>MGS</a:t>
            </a:r>
            <a:r>
              <a:rPr lang="zh-CN" altLang="en-US" dirty="0"/>
              <a:t>：</a:t>
            </a:r>
            <a:r>
              <a:rPr lang="en-US" altLang="zh-CN" dirty="0"/>
              <a:t>Microservice Governance Services</a:t>
            </a:r>
            <a:r>
              <a:rPr lang="zh-CN" altLang="en-US" dirty="0"/>
              <a:t>，该组服务主要复用了</a:t>
            </a:r>
            <a:r>
              <a:rPr lang="en-US" altLang="zh-CN" dirty="0" err="1"/>
              <a:t>SpringCloud</a:t>
            </a:r>
            <a:r>
              <a:rPr lang="zh-CN" altLang="en-US" dirty="0"/>
              <a:t>的能力。我们先来看</a:t>
            </a:r>
            <a:r>
              <a:rPr lang="en-US" altLang="zh-CN" dirty="0"/>
              <a:t>CGS</a:t>
            </a:r>
            <a:r>
              <a:rPr lang="zh-CN" altLang="en-US" dirty="0"/>
              <a:t>，也就是计算治理服务组。</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8</a:t>
            </a:fld>
            <a:endParaRPr lang="zh-CN" altLang="en-US"/>
          </a:p>
        </p:txBody>
      </p:sp>
    </p:spTree>
    <p:extLst>
      <p:ext uri="{BB962C8B-B14F-4D97-AF65-F5344CB8AC3E}">
        <p14:creationId xmlns:p14="http://schemas.microsoft.com/office/powerpoint/2010/main" val="1173451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计算治理服务组</a:t>
            </a:r>
            <a:r>
              <a:rPr lang="en-US" altLang="zh-CN" dirty="0"/>
              <a:t>CGS</a:t>
            </a:r>
            <a:r>
              <a:rPr lang="zh-CN" altLang="en-US" dirty="0"/>
              <a:t>，承载着</a:t>
            </a:r>
            <a:r>
              <a:rPr lang="en-US" altLang="zh-CN" dirty="0" err="1"/>
              <a:t>Linkis</a:t>
            </a:r>
            <a:r>
              <a:rPr lang="zh-CN" altLang="en-US" dirty="0"/>
              <a:t>最核心的功能流程，因为任何一个计算任务请求的处理过程，都可以抽象和拆分成提交、准备、执行、返回结果四个阶段。而</a:t>
            </a:r>
            <a:r>
              <a:rPr lang="en-US" altLang="zh-CN" dirty="0"/>
              <a:t>CGS</a:t>
            </a:r>
            <a:r>
              <a:rPr lang="zh-CN" altLang="en-US" dirty="0"/>
              <a:t>就是参照遵循这</a:t>
            </a:r>
            <a:r>
              <a:rPr lang="en-US" altLang="zh-CN" dirty="0"/>
              <a:t>4</a:t>
            </a:r>
            <a:r>
              <a:rPr lang="zh-CN" altLang="en-US" dirty="0"/>
              <a:t>个阶段来设计实现的，服务于这</a:t>
            </a:r>
            <a:r>
              <a:rPr lang="en-US" altLang="zh-CN" dirty="0"/>
              <a:t>4</a:t>
            </a:r>
            <a:r>
              <a:rPr lang="zh-CN" altLang="en-US" dirty="0"/>
              <a:t>个阶段，且为每个阶段提供了强大和灵活的能力。</a:t>
            </a:r>
            <a:endParaRPr lang="en-US" altLang="zh-CN" dirty="0"/>
          </a:p>
          <a:p>
            <a:r>
              <a:rPr lang="zh-CN" altLang="en-US" dirty="0"/>
              <a:t>在提交阶段，主要提供通用的接口，接收上层应用工具提交过来的任务，并能提供基础的解析和拦截能力；在准备阶段，主要通过编排器</a:t>
            </a:r>
            <a:r>
              <a:rPr lang="en-US" altLang="zh-CN" dirty="0"/>
              <a:t>Orchestrator</a:t>
            </a:r>
            <a:r>
              <a:rPr lang="zh-CN" altLang="en-US" dirty="0"/>
              <a:t>，和</a:t>
            </a:r>
            <a:r>
              <a:rPr lang="en-US" altLang="zh-CN" dirty="0" err="1"/>
              <a:t>LinkisMaster</a:t>
            </a:r>
            <a:r>
              <a:rPr lang="zh-CN" altLang="en-US" dirty="0"/>
              <a:t>完成对任务的解析编排，并且做资源控制，和完成</a:t>
            </a:r>
            <a:r>
              <a:rPr lang="en-US" altLang="zh-CN" dirty="0" err="1"/>
              <a:t>EngineConn</a:t>
            </a:r>
            <a:r>
              <a:rPr lang="zh-CN" altLang="en-US" dirty="0"/>
              <a:t>的创建；执行阶段，重点要提一下</a:t>
            </a:r>
            <a:r>
              <a:rPr lang="en-US" altLang="zh-CN" dirty="0" err="1"/>
              <a:t>EngineConn</a:t>
            </a:r>
            <a:r>
              <a:rPr lang="zh-CN" altLang="en-US" dirty="0"/>
              <a:t>，也就是引擎连接器</a:t>
            </a:r>
            <a:r>
              <a:rPr lang="en-US" altLang="zh-CN" dirty="0"/>
              <a:t>EC</a:t>
            </a:r>
            <a:r>
              <a:rPr lang="zh-CN" altLang="en-US" dirty="0"/>
              <a:t>，他是</a:t>
            </a:r>
            <a:r>
              <a:rPr lang="en-US" altLang="zh-CN" dirty="0" err="1"/>
              <a:t>Linkis</a:t>
            </a:r>
            <a:r>
              <a:rPr lang="en-US" altLang="zh-CN" dirty="0"/>
              <a:t> </a:t>
            </a:r>
            <a:r>
              <a:rPr lang="zh-CN" altLang="en-US" dirty="0"/>
              <a:t>设计用来去实际完成和底层引擎的对接的一个服务，通常每个用户要连接不同的底层引擎，就得先启动一个对应的底层引擎连接器</a:t>
            </a:r>
            <a:r>
              <a:rPr lang="en-US" altLang="zh-CN" dirty="0"/>
              <a:t>EC</a:t>
            </a:r>
            <a:r>
              <a:rPr lang="zh-CN" altLang="en-US" dirty="0"/>
              <a:t>。计算任务通过</a:t>
            </a:r>
            <a:r>
              <a:rPr lang="en-US" altLang="zh-CN" dirty="0"/>
              <a:t>EC</a:t>
            </a:r>
            <a:r>
              <a:rPr lang="zh-CN" altLang="en-US" dirty="0"/>
              <a:t>，来提交给底层引擎做实际的执行，和状态、日志、结果等信息的获取，及；在结果返回阶段，返回任务执行的结果信息，支持按照多种返回模式，如：文件流、</a:t>
            </a:r>
            <a:r>
              <a:rPr lang="en-US" altLang="zh-CN" dirty="0"/>
              <a:t>JSON</a:t>
            </a:r>
            <a:r>
              <a:rPr lang="zh-CN" altLang="en-US" dirty="0"/>
              <a:t>、</a:t>
            </a:r>
            <a:r>
              <a:rPr lang="en-US" altLang="zh-CN" dirty="0"/>
              <a:t>JDBC</a:t>
            </a:r>
            <a:r>
              <a:rPr lang="zh-CN" altLang="en-US" dirty="0"/>
              <a:t>等</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9</a:t>
            </a:fld>
            <a:endParaRPr lang="zh-CN" altLang="en-US"/>
          </a:p>
        </p:txBody>
      </p:sp>
    </p:spTree>
    <p:extLst>
      <p:ext uri="{BB962C8B-B14F-4D97-AF65-F5344CB8AC3E}">
        <p14:creationId xmlns:p14="http://schemas.microsoft.com/office/powerpoint/2010/main" val="1767824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对于底层引擎来说，通常可以分为</a:t>
            </a:r>
            <a:r>
              <a:rPr lang="en-US" altLang="zh-CN" dirty="0"/>
              <a:t>AP(</a:t>
            </a:r>
            <a:r>
              <a:rPr lang="zh-CN" altLang="en-US" dirty="0"/>
              <a:t>分析型</a:t>
            </a:r>
            <a:r>
              <a:rPr lang="en-US" altLang="zh-CN" dirty="0"/>
              <a:t>)</a:t>
            </a:r>
            <a:r>
              <a:rPr lang="zh-CN" altLang="en-US" dirty="0"/>
              <a:t>、</a:t>
            </a:r>
            <a:r>
              <a:rPr lang="en-US" altLang="zh-CN" dirty="0"/>
              <a:t>TP(</a:t>
            </a:r>
            <a:r>
              <a:rPr lang="zh-CN" altLang="en-US" dirty="0"/>
              <a:t>事务处理</a:t>
            </a:r>
            <a:r>
              <a:rPr lang="en-US" altLang="zh-CN" dirty="0"/>
              <a:t>)</a:t>
            </a:r>
            <a:r>
              <a:rPr lang="zh-CN" altLang="en-US" dirty="0"/>
              <a:t>、</a:t>
            </a:r>
            <a:r>
              <a:rPr lang="en-US" altLang="zh-CN" dirty="0"/>
              <a:t>MACHINE LEARNING(</a:t>
            </a:r>
            <a:r>
              <a:rPr lang="zh-CN" altLang="en-US" dirty="0"/>
              <a:t>机器学习</a:t>
            </a:r>
            <a:r>
              <a:rPr lang="en-US" altLang="zh-CN" dirty="0"/>
              <a:t>)</a:t>
            </a:r>
            <a:r>
              <a:rPr lang="zh-CN" altLang="en-US" dirty="0"/>
              <a:t>和</a:t>
            </a:r>
            <a:r>
              <a:rPr lang="en-US" altLang="zh-CN" dirty="0"/>
              <a:t>STREAMING(</a:t>
            </a:r>
            <a:r>
              <a:rPr lang="zh-CN" altLang="en-US" dirty="0"/>
              <a:t>流式计算</a:t>
            </a:r>
            <a:r>
              <a:rPr lang="en-US" altLang="zh-CN" dirty="0"/>
              <a:t>)4</a:t>
            </a:r>
            <a:r>
              <a:rPr lang="zh-CN" altLang="en-US" dirty="0"/>
              <a:t>类。</a:t>
            </a:r>
            <a:r>
              <a:rPr lang="en-US" altLang="zh-CN" dirty="0" err="1"/>
              <a:t>Linkis</a:t>
            </a:r>
            <a:r>
              <a:rPr lang="zh-CN" altLang="en-US" dirty="0"/>
              <a:t>从这</a:t>
            </a:r>
            <a:r>
              <a:rPr lang="en-US" altLang="zh-CN" dirty="0"/>
              <a:t>4</a:t>
            </a:r>
            <a:r>
              <a:rPr lang="zh-CN" altLang="en-US" dirty="0"/>
              <a:t>类引擎使用特点出发，抽象出了</a:t>
            </a:r>
            <a:r>
              <a:rPr lang="en-US" altLang="zh-CN" dirty="0"/>
              <a:t>3</a:t>
            </a:r>
            <a:r>
              <a:rPr lang="zh-CN" altLang="en-US" dirty="0"/>
              <a:t>种场景，及对应的</a:t>
            </a:r>
            <a:r>
              <a:rPr lang="en-US" altLang="zh-CN" dirty="0"/>
              <a:t>3</a:t>
            </a:r>
            <a:r>
              <a:rPr lang="zh-CN" altLang="en-US" dirty="0"/>
              <a:t>种顶层的引擎连接器</a:t>
            </a:r>
            <a:r>
              <a:rPr lang="en-US" altLang="zh-CN" dirty="0" err="1"/>
              <a:t>EngineConn</a:t>
            </a:r>
            <a:r>
              <a:rPr lang="zh-CN" altLang="en-US" dirty="0"/>
              <a:t>； 将</a:t>
            </a:r>
            <a:r>
              <a:rPr lang="en-US" altLang="zh-CN" dirty="0"/>
              <a:t>AP</a:t>
            </a:r>
            <a:r>
              <a:rPr lang="zh-CN" altLang="en-US" dirty="0"/>
              <a:t>和</a:t>
            </a:r>
            <a:r>
              <a:rPr lang="en-US" altLang="zh-CN" dirty="0"/>
              <a:t>MACHINE LEARNING</a:t>
            </a:r>
            <a:r>
              <a:rPr lang="zh-CN" altLang="en-US" dirty="0"/>
              <a:t>引擎用</a:t>
            </a:r>
            <a:r>
              <a:rPr lang="en-US" altLang="zh-CN" dirty="0"/>
              <a:t>OLAPEC</a:t>
            </a:r>
            <a:r>
              <a:rPr lang="zh-CN" altLang="en-US" dirty="0"/>
              <a:t>来支持，因为这两类底层引擎的计算任务处理过程比较类似，都需要能够提交、获得运行时进度、状态和日志、获得结果集等，所以归为了一类。 </a:t>
            </a:r>
            <a:endParaRPr lang="en-US" altLang="zh-CN" dirty="0"/>
          </a:p>
          <a:p>
            <a:r>
              <a:rPr lang="zh-CN" altLang="en-US" dirty="0"/>
              <a:t>对应</a:t>
            </a:r>
            <a:r>
              <a:rPr lang="en-US" altLang="zh-CN" dirty="0"/>
              <a:t>STREAMING</a:t>
            </a:r>
            <a:r>
              <a:rPr lang="zh-CN" altLang="en-US" dirty="0"/>
              <a:t>流式计算引擎的是</a:t>
            </a:r>
            <a:r>
              <a:rPr lang="en-US" altLang="zh-CN" dirty="0"/>
              <a:t>Stream </a:t>
            </a:r>
            <a:r>
              <a:rPr lang="en-US" altLang="zh-CN" dirty="0" err="1"/>
              <a:t>EngineConn</a:t>
            </a:r>
            <a:r>
              <a:rPr lang="zh-CN" altLang="en-US" dirty="0"/>
              <a:t>，能够完成流式计算任务的提交和管理，它不需要获得结果集。</a:t>
            </a:r>
            <a:endParaRPr lang="en-US" altLang="zh-CN" dirty="0"/>
          </a:p>
          <a:p>
            <a:r>
              <a:rPr lang="zh-CN" altLang="en-US" dirty="0"/>
              <a:t>对应</a:t>
            </a:r>
            <a:r>
              <a:rPr lang="en-US" altLang="zh-CN" dirty="0"/>
              <a:t>TP</a:t>
            </a:r>
            <a:r>
              <a:rPr lang="zh-CN" altLang="en-US" dirty="0"/>
              <a:t>引擎的是</a:t>
            </a:r>
            <a:r>
              <a:rPr lang="en-US" altLang="zh-CN" dirty="0"/>
              <a:t>OLTP </a:t>
            </a:r>
            <a:r>
              <a:rPr lang="en-US" altLang="zh-CN" dirty="0" err="1"/>
              <a:t>EngineConn</a:t>
            </a:r>
            <a:r>
              <a:rPr lang="zh-CN" altLang="en-US" dirty="0"/>
              <a:t>，目前是通过提供通用的</a:t>
            </a:r>
            <a:r>
              <a:rPr lang="en-US" altLang="zh-CN" dirty="0"/>
              <a:t>JDBC/ODBC Driver</a:t>
            </a:r>
            <a:r>
              <a:rPr lang="zh-CN" altLang="en-US" dirty="0"/>
              <a:t>和接口，来提供对</a:t>
            </a:r>
            <a:r>
              <a:rPr lang="en-US" altLang="zh-CN" dirty="0"/>
              <a:t>OLTP</a:t>
            </a:r>
            <a:r>
              <a:rPr lang="zh-CN" altLang="en-US" dirty="0"/>
              <a:t>引擎的对接支持。</a:t>
            </a:r>
            <a:endParaRPr lang="en-US" altLang="zh-CN" dirty="0"/>
          </a:p>
          <a:p>
            <a:r>
              <a:rPr lang="zh-CN" altLang="en-US" dirty="0"/>
              <a:t>接下来我们来看看，</a:t>
            </a:r>
            <a:r>
              <a:rPr lang="en-US" altLang="zh-CN" dirty="0" err="1"/>
              <a:t>Linkis</a:t>
            </a:r>
            <a:r>
              <a:rPr lang="en-US" altLang="zh-CN" dirty="0"/>
              <a:t> </a:t>
            </a:r>
            <a:r>
              <a:rPr lang="zh-CN" altLang="en-US" dirty="0"/>
              <a:t>是如何服务于这</a:t>
            </a:r>
            <a:r>
              <a:rPr lang="en-US" altLang="zh-CN" dirty="0"/>
              <a:t>3</a:t>
            </a:r>
            <a:r>
              <a:rPr lang="zh-CN" altLang="en-US" dirty="0"/>
              <a:t>种场景。</a:t>
            </a:r>
          </a:p>
          <a:p>
            <a:endParaRPr lang="zh-CN" altLang="en-US" dirty="0"/>
          </a:p>
        </p:txBody>
      </p:sp>
      <p:sp>
        <p:nvSpPr>
          <p:cNvPr id="4" name="灯片编号占位符 3"/>
          <p:cNvSpPr>
            <a:spLocks noGrp="1"/>
          </p:cNvSpPr>
          <p:nvPr>
            <p:ph type="sldNum" sz="quarter" idx="5"/>
          </p:nvPr>
        </p:nvSpPr>
        <p:spPr/>
        <p:txBody>
          <a:bodyPr/>
          <a:lstStyle/>
          <a:p>
            <a:fld id="{A0B7F6C5-1F90-4EFF-8387-127507373335}" type="slidenum">
              <a:rPr lang="zh-CN" altLang="en-US" smtClean="0"/>
              <a:t>10</a:t>
            </a:fld>
            <a:endParaRPr lang="zh-CN" altLang="en-US"/>
          </a:p>
        </p:txBody>
      </p:sp>
    </p:spTree>
    <p:extLst>
      <p:ext uri="{BB962C8B-B14F-4D97-AF65-F5344CB8AC3E}">
        <p14:creationId xmlns:p14="http://schemas.microsoft.com/office/powerpoint/2010/main" val="2017948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14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5FAEE-9EEF-2B18-4719-3C1CDACC7B32}"/>
              </a:ext>
            </a:extLst>
          </p:cNvPr>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727AF3D1-F2ED-D164-8A33-8B01A459C77F}"/>
              </a:ext>
            </a:extLst>
          </p:cNvPr>
          <p:cNvSpPr>
            <a:spLocks noGrp="1"/>
          </p:cNvSpPr>
          <p:nvPr>
            <p:ph type="dt" sz="half" idx="10"/>
          </p:nvPr>
        </p:nvSpPr>
        <p:spPr>
          <a:xfrm>
            <a:off x="838200" y="6356350"/>
            <a:ext cx="2743200" cy="365125"/>
          </a:xfrm>
          <a:prstGeom prst="rect">
            <a:avLst/>
          </a:prstGeom>
        </p:spPr>
        <p:txBody>
          <a:bodyPr/>
          <a:lstStyle/>
          <a:p>
            <a:fld id="{5E1BDC58-82B6-B14F-8DCC-40585C09BC0F}" type="datetimeFigureOut">
              <a:rPr kumimoji="1" lang="zh-CN" altLang="en-US" smtClean="0"/>
              <a:t>2022/8/28</a:t>
            </a:fld>
            <a:endParaRPr kumimoji="1" lang="zh-CN" altLang="en-US"/>
          </a:p>
        </p:txBody>
      </p:sp>
      <p:sp>
        <p:nvSpPr>
          <p:cNvPr id="4" name="页脚占位符 3">
            <a:extLst>
              <a:ext uri="{FF2B5EF4-FFF2-40B4-BE49-F238E27FC236}">
                <a16:creationId xmlns:a16="http://schemas.microsoft.com/office/drawing/2014/main" id="{2BC12125-DA44-1127-74AF-B9E3DDC745E0}"/>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5" name="灯片编号占位符 4">
            <a:extLst>
              <a:ext uri="{FF2B5EF4-FFF2-40B4-BE49-F238E27FC236}">
                <a16:creationId xmlns:a16="http://schemas.microsoft.com/office/drawing/2014/main" id="{A112F049-5E5A-4576-A446-DBDD6CDFDA81}"/>
              </a:ext>
            </a:extLst>
          </p:cNvPr>
          <p:cNvSpPr>
            <a:spLocks noGrp="1"/>
          </p:cNvSpPr>
          <p:nvPr>
            <p:ph type="sldNum" sz="quarter" idx="12"/>
          </p:nvPr>
        </p:nvSpPr>
        <p:spPr>
          <a:xfrm>
            <a:off x="8610600" y="6356350"/>
            <a:ext cx="2743200" cy="365125"/>
          </a:xfrm>
          <a:prstGeom prst="rect">
            <a:avLst/>
          </a:prstGeom>
        </p:spPr>
        <p:txBody>
          <a:bodyPr/>
          <a:lstStyle/>
          <a:p>
            <a:fld id="{0C29F420-44D2-D844-8256-3B6F7D8DB9A4}" type="slidenum">
              <a:rPr kumimoji="1" lang="zh-CN" altLang="en-US" smtClean="0"/>
              <a:t>‹#›</a:t>
            </a:fld>
            <a:endParaRPr kumimoji="1" lang="zh-CN" altLang="en-US"/>
          </a:p>
        </p:txBody>
      </p:sp>
    </p:spTree>
    <p:extLst>
      <p:ext uri="{BB962C8B-B14F-4D97-AF65-F5344CB8AC3E}">
        <p14:creationId xmlns:p14="http://schemas.microsoft.com/office/powerpoint/2010/main" val="85435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D3686F1-9141-C355-87D9-CC7A30C58771}"/>
              </a:ext>
            </a:extLst>
          </p:cNvPr>
          <p:cNvSpPr>
            <a:spLocks noGrp="1"/>
          </p:cNvSpPr>
          <p:nvPr>
            <p:ph type="dt" sz="half" idx="10"/>
          </p:nvPr>
        </p:nvSpPr>
        <p:spPr>
          <a:xfrm>
            <a:off x="838200" y="6356350"/>
            <a:ext cx="2743200" cy="365125"/>
          </a:xfrm>
          <a:prstGeom prst="rect">
            <a:avLst/>
          </a:prstGeom>
        </p:spPr>
        <p:txBody>
          <a:bodyPr/>
          <a:lstStyle/>
          <a:p>
            <a:fld id="{5E1BDC58-82B6-B14F-8DCC-40585C09BC0F}" type="datetimeFigureOut">
              <a:rPr kumimoji="1" lang="zh-CN" altLang="en-US" smtClean="0"/>
              <a:t>2022/8/28</a:t>
            </a:fld>
            <a:endParaRPr kumimoji="1" lang="zh-CN" altLang="en-US"/>
          </a:p>
        </p:txBody>
      </p:sp>
      <p:sp>
        <p:nvSpPr>
          <p:cNvPr id="3" name="页脚占位符 2">
            <a:extLst>
              <a:ext uri="{FF2B5EF4-FFF2-40B4-BE49-F238E27FC236}">
                <a16:creationId xmlns:a16="http://schemas.microsoft.com/office/drawing/2014/main" id="{8DC8FA2E-9D33-85C4-4628-FFD4EA329B88}"/>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4" name="灯片编号占位符 3">
            <a:extLst>
              <a:ext uri="{FF2B5EF4-FFF2-40B4-BE49-F238E27FC236}">
                <a16:creationId xmlns:a16="http://schemas.microsoft.com/office/drawing/2014/main" id="{1B281EF6-47E7-0E67-AF44-5F25C14F7B68}"/>
              </a:ext>
            </a:extLst>
          </p:cNvPr>
          <p:cNvSpPr>
            <a:spLocks noGrp="1"/>
          </p:cNvSpPr>
          <p:nvPr>
            <p:ph type="sldNum" sz="quarter" idx="12"/>
          </p:nvPr>
        </p:nvSpPr>
        <p:spPr>
          <a:xfrm>
            <a:off x="8610600" y="6356350"/>
            <a:ext cx="2743200" cy="365125"/>
          </a:xfrm>
          <a:prstGeom prst="rect">
            <a:avLst/>
          </a:prstGeom>
        </p:spPr>
        <p:txBody>
          <a:bodyPr/>
          <a:lstStyle/>
          <a:p>
            <a:fld id="{0C29F420-44D2-D844-8256-3B6F7D8DB9A4}" type="slidenum">
              <a:rPr kumimoji="1" lang="zh-CN" altLang="en-US" smtClean="0"/>
              <a:t>‹#›</a:t>
            </a:fld>
            <a:endParaRPr kumimoji="1" lang="zh-CN" altLang="en-US"/>
          </a:p>
        </p:txBody>
      </p:sp>
    </p:spTree>
    <p:extLst>
      <p:ext uri="{BB962C8B-B14F-4D97-AF65-F5344CB8AC3E}">
        <p14:creationId xmlns:p14="http://schemas.microsoft.com/office/powerpoint/2010/main" val="3684546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D14D3-7808-1FF6-2703-FED776F1FDD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EA0216E-66E3-AE98-F6B0-10BBBBA2E41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7F7BB1FE-C9AB-E4C6-4D73-BDC5BFB77FB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A2B72B4-E0F8-B555-8F92-85D36D39CC32}"/>
              </a:ext>
            </a:extLst>
          </p:cNvPr>
          <p:cNvSpPr>
            <a:spLocks noGrp="1"/>
          </p:cNvSpPr>
          <p:nvPr>
            <p:ph type="dt" sz="half" idx="10"/>
          </p:nvPr>
        </p:nvSpPr>
        <p:spPr>
          <a:xfrm>
            <a:off x="838200" y="6356350"/>
            <a:ext cx="2743200" cy="365125"/>
          </a:xfrm>
          <a:prstGeom prst="rect">
            <a:avLst/>
          </a:prstGeom>
        </p:spPr>
        <p:txBody>
          <a:bodyPr/>
          <a:lstStyle/>
          <a:p>
            <a:fld id="{5E1BDC58-82B6-B14F-8DCC-40585C09BC0F}" type="datetimeFigureOut">
              <a:rPr kumimoji="1" lang="zh-CN" altLang="en-US" smtClean="0"/>
              <a:t>2022/8/28</a:t>
            </a:fld>
            <a:endParaRPr kumimoji="1" lang="zh-CN" altLang="en-US"/>
          </a:p>
        </p:txBody>
      </p:sp>
      <p:sp>
        <p:nvSpPr>
          <p:cNvPr id="6" name="页脚占位符 5">
            <a:extLst>
              <a:ext uri="{FF2B5EF4-FFF2-40B4-BE49-F238E27FC236}">
                <a16:creationId xmlns:a16="http://schemas.microsoft.com/office/drawing/2014/main" id="{82F875E0-3BA6-86EE-B4C9-B61B94EE0296}"/>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a:extLst>
              <a:ext uri="{FF2B5EF4-FFF2-40B4-BE49-F238E27FC236}">
                <a16:creationId xmlns:a16="http://schemas.microsoft.com/office/drawing/2014/main" id="{A64F7AD1-211F-C002-6C84-351C8167C3E6}"/>
              </a:ext>
            </a:extLst>
          </p:cNvPr>
          <p:cNvSpPr>
            <a:spLocks noGrp="1"/>
          </p:cNvSpPr>
          <p:nvPr>
            <p:ph type="sldNum" sz="quarter" idx="12"/>
          </p:nvPr>
        </p:nvSpPr>
        <p:spPr>
          <a:xfrm>
            <a:off x="8610600" y="6356350"/>
            <a:ext cx="2743200" cy="365125"/>
          </a:xfrm>
          <a:prstGeom prst="rect">
            <a:avLst/>
          </a:prstGeom>
        </p:spPr>
        <p:txBody>
          <a:bodyPr/>
          <a:lstStyle/>
          <a:p>
            <a:fld id="{0C29F420-44D2-D844-8256-3B6F7D8DB9A4}" type="slidenum">
              <a:rPr kumimoji="1" lang="zh-CN" altLang="en-US" smtClean="0"/>
              <a:t>‹#›</a:t>
            </a:fld>
            <a:endParaRPr kumimoji="1" lang="zh-CN" altLang="en-US"/>
          </a:p>
        </p:txBody>
      </p:sp>
    </p:spTree>
    <p:extLst>
      <p:ext uri="{BB962C8B-B14F-4D97-AF65-F5344CB8AC3E}">
        <p14:creationId xmlns:p14="http://schemas.microsoft.com/office/powerpoint/2010/main" val="1695145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976D7-3A5E-9F01-73EF-70955C46955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5FCF42F-F6D2-67DA-6328-43505264E3C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09D954C-072C-A961-CA58-C91E91B9AC4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5B8FAD3-3AF4-B300-7EAC-8DD36E53267E}"/>
              </a:ext>
            </a:extLst>
          </p:cNvPr>
          <p:cNvSpPr>
            <a:spLocks noGrp="1"/>
          </p:cNvSpPr>
          <p:nvPr>
            <p:ph type="dt" sz="half" idx="10"/>
          </p:nvPr>
        </p:nvSpPr>
        <p:spPr>
          <a:xfrm>
            <a:off x="838200" y="6356350"/>
            <a:ext cx="2743200" cy="365125"/>
          </a:xfrm>
          <a:prstGeom prst="rect">
            <a:avLst/>
          </a:prstGeom>
        </p:spPr>
        <p:txBody>
          <a:bodyPr/>
          <a:lstStyle/>
          <a:p>
            <a:fld id="{5E1BDC58-82B6-B14F-8DCC-40585C09BC0F}" type="datetimeFigureOut">
              <a:rPr kumimoji="1" lang="zh-CN" altLang="en-US" smtClean="0"/>
              <a:t>2022/8/28</a:t>
            </a:fld>
            <a:endParaRPr kumimoji="1" lang="zh-CN" altLang="en-US"/>
          </a:p>
        </p:txBody>
      </p:sp>
      <p:sp>
        <p:nvSpPr>
          <p:cNvPr id="6" name="页脚占位符 5">
            <a:extLst>
              <a:ext uri="{FF2B5EF4-FFF2-40B4-BE49-F238E27FC236}">
                <a16:creationId xmlns:a16="http://schemas.microsoft.com/office/drawing/2014/main" id="{43A1FC2B-8E80-4649-1476-DC0C71FFC64E}"/>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a:extLst>
              <a:ext uri="{FF2B5EF4-FFF2-40B4-BE49-F238E27FC236}">
                <a16:creationId xmlns:a16="http://schemas.microsoft.com/office/drawing/2014/main" id="{F18252A4-6761-72D7-3298-02887AC9DF0F}"/>
              </a:ext>
            </a:extLst>
          </p:cNvPr>
          <p:cNvSpPr>
            <a:spLocks noGrp="1"/>
          </p:cNvSpPr>
          <p:nvPr>
            <p:ph type="sldNum" sz="quarter" idx="12"/>
          </p:nvPr>
        </p:nvSpPr>
        <p:spPr>
          <a:xfrm>
            <a:off x="8610600" y="6356350"/>
            <a:ext cx="2743200" cy="365125"/>
          </a:xfrm>
          <a:prstGeom prst="rect">
            <a:avLst/>
          </a:prstGeom>
        </p:spPr>
        <p:txBody>
          <a:bodyPr/>
          <a:lstStyle/>
          <a:p>
            <a:fld id="{0C29F420-44D2-D844-8256-3B6F7D8DB9A4}" type="slidenum">
              <a:rPr kumimoji="1" lang="zh-CN" altLang="en-US" smtClean="0"/>
              <a:t>‹#›</a:t>
            </a:fld>
            <a:endParaRPr kumimoji="1" lang="zh-CN" altLang="en-US"/>
          </a:p>
        </p:txBody>
      </p:sp>
    </p:spTree>
    <p:extLst>
      <p:ext uri="{BB962C8B-B14F-4D97-AF65-F5344CB8AC3E}">
        <p14:creationId xmlns:p14="http://schemas.microsoft.com/office/powerpoint/2010/main" val="1499852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BB96F-6BD0-1E8C-CA0C-0B3FB5F03DD9}"/>
              </a:ext>
            </a:extLst>
          </p:cNvPr>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4F7A4A5-0689-27FE-1692-2C1B2F7332F6}"/>
              </a:ext>
            </a:extLst>
          </p:cNvPr>
          <p:cNvSpPr>
            <a:spLocks noGrp="1"/>
          </p:cNvSpPr>
          <p:nvPr>
            <p:ph type="body" orient="vert" idx="1"/>
          </p:nvPr>
        </p:nvSpPr>
        <p:spPr>
          <a:xfrm>
            <a:off x="838200" y="1825625"/>
            <a:ext cx="10515600" cy="43513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24903B2-FE56-4A1C-04CA-A7F4088B340B}"/>
              </a:ext>
            </a:extLst>
          </p:cNvPr>
          <p:cNvSpPr>
            <a:spLocks noGrp="1"/>
          </p:cNvSpPr>
          <p:nvPr>
            <p:ph type="dt" sz="half" idx="10"/>
          </p:nvPr>
        </p:nvSpPr>
        <p:spPr>
          <a:xfrm>
            <a:off x="838200" y="6356350"/>
            <a:ext cx="2743200" cy="365125"/>
          </a:xfrm>
          <a:prstGeom prst="rect">
            <a:avLst/>
          </a:prstGeom>
        </p:spPr>
        <p:txBody>
          <a:bodyPr/>
          <a:lstStyle/>
          <a:p>
            <a:fld id="{5E1BDC58-82B6-B14F-8DCC-40585C09BC0F}" type="datetimeFigureOut">
              <a:rPr kumimoji="1" lang="zh-CN" altLang="en-US" smtClean="0"/>
              <a:t>2022/8/28</a:t>
            </a:fld>
            <a:endParaRPr kumimoji="1" lang="zh-CN" altLang="en-US"/>
          </a:p>
        </p:txBody>
      </p:sp>
      <p:sp>
        <p:nvSpPr>
          <p:cNvPr id="5" name="页脚占位符 4">
            <a:extLst>
              <a:ext uri="{FF2B5EF4-FFF2-40B4-BE49-F238E27FC236}">
                <a16:creationId xmlns:a16="http://schemas.microsoft.com/office/drawing/2014/main" id="{225F19D4-8B9F-8A30-E440-D64D452D9DA6}"/>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a:extLst>
              <a:ext uri="{FF2B5EF4-FFF2-40B4-BE49-F238E27FC236}">
                <a16:creationId xmlns:a16="http://schemas.microsoft.com/office/drawing/2014/main" id="{FF6DADC0-BC6D-4EFA-320E-9A1EDBC78209}"/>
              </a:ext>
            </a:extLst>
          </p:cNvPr>
          <p:cNvSpPr>
            <a:spLocks noGrp="1"/>
          </p:cNvSpPr>
          <p:nvPr>
            <p:ph type="sldNum" sz="quarter" idx="12"/>
          </p:nvPr>
        </p:nvSpPr>
        <p:spPr>
          <a:xfrm>
            <a:off x="8610600" y="6356350"/>
            <a:ext cx="2743200" cy="365125"/>
          </a:xfrm>
          <a:prstGeom prst="rect">
            <a:avLst/>
          </a:prstGeom>
        </p:spPr>
        <p:txBody>
          <a:bodyPr/>
          <a:lstStyle/>
          <a:p>
            <a:fld id="{0C29F420-44D2-D844-8256-3B6F7D8DB9A4}" type="slidenum">
              <a:rPr kumimoji="1" lang="zh-CN" altLang="en-US" smtClean="0"/>
              <a:t>‹#›</a:t>
            </a:fld>
            <a:endParaRPr kumimoji="1" lang="zh-CN" altLang="en-US"/>
          </a:p>
        </p:txBody>
      </p:sp>
    </p:spTree>
    <p:extLst>
      <p:ext uri="{BB962C8B-B14F-4D97-AF65-F5344CB8AC3E}">
        <p14:creationId xmlns:p14="http://schemas.microsoft.com/office/powerpoint/2010/main" val="3724254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880F43-FE6B-417D-2900-396BC4D2EF7D}"/>
              </a:ext>
            </a:extLst>
          </p:cNvPr>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31C1EA3-9DD5-216D-651E-047BCCA05275}"/>
              </a:ext>
            </a:extLst>
          </p:cNvPr>
          <p:cNvSpPr>
            <a:spLocks noGrp="1"/>
          </p:cNvSpPr>
          <p:nvPr>
            <p:ph type="body" orient="vert" idx="1"/>
          </p:nvPr>
        </p:nvSpPr>
        <p:spPr>
          <a:xfrm>
            <a:off x="838200" y="365125"/>
            <a:ext cx="7734300" cy="58118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6B8DC52-464C-E39A-E04C-160E5619D311}"/>
              </a:ext>
            </a:extLst>
          </p:cNvPr>
          <p:cNvSpPr>
            <a:spLocks noGrp="1"/>
          </p:cNvSpPr>
          <p:nvPr>
            <p:ph type="dt" sz="half" idx="10"/>
          </p:nvPr>
        </p:nvSpPr>
        <p:spPr>
          <a:xfrm>
            <a:off x="838200" y="6356350"/>
            <a:ext cx="2743200" cy="365125"/>
          </a:xfrm>
          <a:prstGeom prst="rect">
            <a:avLst/>
          </a:prstGeom>
        </p:spPr>
        <p:txBody>
          <a:bodyPr/>
          <a:lstStyle/>
          <a:p>
            <a:fld id="{5E1BDC58-82B6-B14F-8DCC-40585C09BC0F}" type="datetimeFigureOut">
              <a:rPr kumimoji="1" lang="zh-CN" altLang="en-US" smtClean="0"/>
              <a:t>2022/8/28</a:t>
            </a:fld>
            <a:endParaRPr kumimoji="1" lang="zh-CN" altLang="en-US"/>
          </a:p>
        </p:txBody>
      </p:sp>
      <p:sp>
        <p:nvSpPr>
          <p:cNvPr id="5" name="页脚占位符 4">
            <a:extLst>
              <a:ext uri="{FF2B5EF4-FFF2-40B4-BE49-F238E27FC236}">
                <a16:creationId xmlns:a16="http://schemas.microsoft.com/office/drawing/2014/main" id="{DD429738-D2C5-F440-51C9-FDA0F2674B85}"/>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a:extLst>
              <a:ext uri="{FF2B5EF4-FFF2-40B4-BE49-F238E27FC236}">
                <a16:creationId xmlns:a16="http://schemas.microsoft.com/office/drawing/2014/main" id="{71A905B4-A9A5-96F6-F26C-95AE760CBAED}"/>
              </a:ext>
            </a:extLst>
          </p:cNvPr>
          <p:cNvSpPr>
            <a:spLocks noGrp="1"/>
          </p:cNvSpPr>
          <p:nvPr>
            <p:ph type="sldNum" sz="quarter" idx="12"/>
          </p:nvPr>
        </p:nvSpPr>
        <p:spPr>
          <a:xfrm>
            <a:off x="8610600" y="6356350"/>
            <a:ext cx="2743200" cy="365125"/>
          </a:xfrm>
          <a:prstGeom prst="rect">
            <a:avLst/>
          </a:prstGeom>
        </p:spPr>
        <p:txBody>
          <a:bodyPr/>
          <a:lstStyle/>
          <a:p>
            <a:fld id="{0C29F420-44D2-D844-8256-3B6F7D8DB9A4}" type="slidenum">
              <a:rPr kumimoji="1" lang="zh-CN" altLang="en-US" smtClean="0"/>
              <a:t>‹#›</a:t>
            </a:fld>
            <a:endParaRPr kumimoji="1" lang="zh-CN" altLang="en-US"/>
          </a:p>
        </p:txBody>
      </p:sp>
    </p:spTree>
    <p:extLst>
      <p:ext uri="{BB962C8B-B14F-4D97-AF65-F5344CB8AC3E}">
        <p14:creationId xmlns:p14="http://schemas.microsoft.com/office/powerpoint/2010/main" val="1646814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B176BC9-D8F6-243E-D544-B0F6B506B6D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48468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BA52B19-C0B7-68CE-BCC7-7901BC91459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7016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C4E20ED-5612-65D7-513A-FB8B1E866DD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6927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BDDC-71B8-B195-DF43-333385FAFC1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80F3A3B-6D5E-3329-402E-AC849928DFC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9BF62E7-D293-792A-BCB7-E4A0514F1C01}"/>
              </a:ext>
            </a:extLst>
          </p:cNvPr>
          <p:cNvSpPr>
            <a:spLocks noGrp="1"/>
          </p:cNvSpPr>
          <p:nvPr>
            <p:ph type="dt" sz="half" idx="10"/>
          </p:nvPr>
        </p:nvSpPr>
        <p:spPr>
          <a:xfrm>
            <a:off x="838200" y="6356350"/>
            <a:ext cx="2743200" cy="365125"/>
          </a:xfrm>
          <a:prstGeom prst="rect">
            <a:avLst/>
          </a:prstGeom>
        </p:spPr>
        <p:txBody>
          <a:bodyPr/>
          <a:lstStyle/>
          <a:p>
            <a:fld id="{5E1BDC58-82B6-B14F-8DCC-40585C09BC0F}" type="datetimeFigureOut">
              <a:rPr kumimoji="1" lang="zh-CN" altLang="en-US" smtClean="0"/>
              <a:t>2022/8/28</a:t>
            </a:fld>
            <a:endParaRPr kumimoji="1" lang="zh-CN" altLang="en-US"/>
          </a:p>
        </p:txBody>
      </p:sp>
      <p:sp>
        <p:nvSpPr>
          <p:cNvPr id="5" name="页脚占位符 4">
            <a:extLst>
              <a:ext uri="{FF2B5EF4-FFF2-40B4-BE49-F238E27FC236}">
                <a16:creationId xmlns:a16="http://schemas.microsoft.com/office/drawing/2014/main" id="{88E93298-29FA-587E-DFB8-4E0CED7455D1}"/>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a:extLst>
              <a:ext uri="{FF2B5EF4-FFF2-40B4-BE49-F238E27FC236}">
                <a16:creationId xmlns:a16="http://schemas.microsoft.com/office/drawing/2014/main" id="{EB3DB091-A370-2AB5-71C8-2B102587AA2B}"/>
              </a:ext>
            </a:extLst>
          </p:cNvPr>
          <p:cNvSpPr>
            <a:spLocks noGrp="1"/>
          </p:cNvSpPr>
          <p:nvPr>
            <p:ph type="sldNum" sz="quarter" idx="12"/>
          </p:nvPr>
        </p:nvSpPr>
        <p:spPr>
          <a:xfrm>
            <a:off x="8610600" y="6356350"/>
            <a:ext cx="2743200" cy="365125"/>
          </a:xfrm>
          <a:prstGeom prst="rect">
            <a:avLst/>
          </a:prstGeom>
        </p:spPr>
        <p:txBody>
          <a:bodyPr/>
          <a:lstStyle/>
          <a:p>
            <a:fld id="{0C29F420-44D2-D844-8256-3B6F7D8DB9A4}" type="slidenum">
              <a:rPr kumimoji="1" lang="zh-CN" altLang="en-US" smtClean="0"/>
              <a:t>‹#›</a:t>
            </a:fld>
            <a:endParaRPr kumimoji="1" lang="zh-CN" altLang="en-US"/>
          </a:p>
        </p:txBody>
      </p:sp>
    </p:spTree>
    <p:extLst>
      <p:ext uri="{BB962C8B-B14F-4D97-AF65-F5344CB8AC3E}">
        <p14:creationId xmlns:p14="http://schemas.microsoft.com/office/powerpoint/2010/main" val="3956156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35FCC2-1DDF-B2EF-9F8B-BCA431F96B74}"/>
              </a:ext>
            </a:extLst>
          </p:cNvPr>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1E0299E-1188-7FEE-942F-FE8648B5D838}"/>
              </a:ext>
            </a:extLst>
          </p:cNvPr>
          <p:cNvSpPr>
            <a:spLocks noGrp="1"/>
          </p:cNvSpPr>
          <p:nvPr>
            <p:ph idx="1"/>
          </p:nvPr>
        </p:nvSpPr>
        <p:spPr>
          <a:xfrm>
            <a:off x="838200" y="1825625"/>
            <a:ext cx="10515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6502786-CB5C-D771-FDEE-A76606EA04B0}"/>
              </a:ext>
            </a:extLst>
          </p:cNvPr>
          <p:cNvSpPr>
            <a:spLocks noGrp="1"/>
          </p:cNvSpPr>
          <p:nvPr>
            <p:ph type="dt" sz="half" idx="10"/>
          </p:nvPr>
        </p:nvSpPr>
        <p:spPr>
          <a:xfrm>
            <a:off x="838200" y="6356350"/>
            <a:ext cx="2743200" cy="365125"/>
          </a:xfrm>
          <a:prstGeom prst="rect">
            <a:avLst/>
          </a:prstGeom>
        </p:spPr>
        <p:txBody>
          <a:bodyPr/>
          <a:lstStyle/>
          <a:p>
            <a:fld id="{5E1BDC58-82B6-B14F-8DCC-40585C09BC0F}" type="datetimeFigureOut">
              <a:rPr kumimoji="1" lang="zh-CN" altLang="en-US" smtClean="0"/>
              <a:t>2022/8/28</a:t>
            </a:fld>
            <a:endParaRPr kumimoji="1" lang="zh-CN" altLang="en-US"/>
          </a:p>
        </p:txBody>
      </p:sp>
      <p:sp>
        <p:nvSpPr>
          <p:cNvPr id="5" name="页脚占位符 4">
            <a:extLst>
              <a:ext uri="{FF2B5EF4-FFF2-40B4-BE49-F238E27FC236}">
                <a16:creationId xmlns:a16="http://schemas.microsoft.com/office/drawing/2014/main" id="{73096754-BE0E-EB59-3112-A8E2606A0C8E}"/>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a:extLst>
              <a:ext uri="{FF2B5EF4-FFF2-40B4-BE49-F238E27FC236}">
                <a16:creationId xmlns:a16="http://schemas.microsoft.com/office/drawing/2014/main" id="{2F0F1B00-D2CF-725A-4543-FD090E6D37CC}"/>
              </a:ext>
            </a:extLst>
          </p:cNvPr>
          <p:cNvSpPr>
            <a:spLocks noGrp="1"/>
          </p:cNvSpPr>
          <p:nvPr>
            <p:ph type="sldNum" sz="quarter" idx="12"/>
          </p:nvPr>
        </p:nvSpPr>
        <p:spPr>
          <a:xfrm>
            <a:off x="8610600" y="6356350"/>
            <a:ext cx="2743200" cy="365125"/>
          </a:xfrm>
          <a:prstGeom prst="rect">
            <a:avLst/>
          </a:prstGeom>
        </p:spPr>
        <p:txBody>
          <a:bodyPr/>
          <a:lstStyle/>
          <a:p>
            <a:fld id="{0C29F420-44D2-D844-8256-3B6F7D8DB9A4}" type="slidenum">
              <a:rPr kumimoji="1" lang="zh-CN" altLang="en-US" smtClean="0"/>
              <a:t>‹#›</a:t>
            </a:fld>
            <a:endParaRPr kumimoji="1" lang="zh-CN" altLang="en-US"/>
          </a:p>
        </p:txBody>
      </p:sp>
    </p:spTree>
    <p:extLst>
      <p:ext uri="{BB962C8B-B14F-4D97-AF65-F5344CB8AC3E}">
        <p14:creationId xmlns:p14="http://schemas.microsoft.com/office/powerpoint/2010/main" val="554096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CFA5F-DB28-BB48-BB1C-9D49FE1170D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3B0A86E-A8B3-6512-2E87-B5BA9083903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F8B29CFF-8D52-B2FC-A17B-DCF93E92581E}"/>
              </a:ext>
            </a:extLst>
          </p:cNvPr>
          <p:cNvSpPr>
            <a:spLocks noGrp="1"/>
          </p:cNvSpPr>
          <p:nvPr>
            <p:ph type="dt" sz="half" idx="10"/>
          </p:nvPr>
        </p:nvSpPr>
        <p:spPr>
          <a:xfrm>
            <a:off x="838200" y="6356350"/>
            <a:ext cx="2743200" cy="365125"/>
          </a:xfrm>
          <a:prstGeom prst="rect">
            <a:avLst/>
          </a:prstGeom>
        </p:spPr>
        <p:txBody>
          <a:bodyPr/>
          <a:lstStyle/>
          <a:p>
            <a:fld id="{5E1BDC58-82B6-B14F-8DCC-40585C09BC0F}" type="datetimeFigureOut">
              <a:rPr kumimoji="1" lang="zh-CN" altLang="en-US" smtClean="0"/>
              <a:t>2022/8/28</a:t>
            </a:fld>
            <a:endParaRPr kumimoji="1" lang="zh-CN" altLang="en-US"/>
          </a:p>
        </p:txBody>
      </p:sp>
      <p:sp>
        <p:nvSpPr>
          <p:cNvPr id="5" name="页脚占位符 4">
            <a:extLst>
              <a:ext uri="{FF2B5EF4-FFF2-40B4-BE49-F238E27FC236}">
                <a16:creationId xmlns:a16="http://schemas.microsoft.com/office/drawing/2014/main" id="{B2FC9A44-D1AF-73AD-9A93-14F79576F854}"/>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6" name="灯片编号占位符 5">
            <a:extLst>
              <a:ext uri="{FF2B5EF4-FFF2-40B4-BE49-F238E27FC236}">
                <a16:creationId xmlns:a16="http://schemas.microsoft.com/office/drawing/2014/main" id="{723676B8-529D-D842-6E85-4B09EBD78031}"/>
              </a:ext>
            </a:extLst>
          </p:cNvPr>
          <p:cNvSpPr>
            <a:spLocks noGrp="1"/>
          </p:cNvSpPr>
          <p:nvPr>
            <p:ph type="sldNum" sz="quarter" idx="12"/>
          </p:nvPr>
        </p:nvSpPr>
        <p:spPr>
          <a:xfrm>
            <a:off x="8610600" y="6356350"/>
            <a:ext cx="2743200" cy="365125"/>
          </a:xfrm>
          <a:prstGeom prst="rect">
            <a:avLst/>
          </a:prstGeom>
        </p:spPr>
        <p:txBody>
          <a:bodyPr/>
          <a:lstStyle/>
          <a:p>
            <a:fld id="{0C29F420-44D2-D844-8256-3B6F7D8DB9A4}" type="slidenum">
              <a:rPr kumimoji="1" lang="zh-CN" altLang="en-US" smtClean="0"/>
              <a:t>‹#›</a:t>
            </a:fld>
            <a:endParaRPr kumimoji="1" lang="zh-CN" altLang="en-US"/>
          </a:p>
        </p:txBody>
      </p:sp>
    </p:spTree>
    <p:extLst>
      <p:ext uri="{BB962C8B-B14F-4D97-AF65-F5344CB8AC3E}">
        <p14:creationId xmlns:p14="http://schemas.microsoft.com/office/powerpoint/2010/main" val="3002413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593EF9-18E5-3EB5-A4A1-DB10DDFC1AEB}"/>
              </a:ext>
            </a:extLst>
          </p:cNvPr>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AD1C538-613B-927F-3D1F-1133CC7DED75}"/>
              </a:ext>
            </a:extLst>
          </p:cNvPr>
          <p:cNvSpPr>
            <a:spLocks noGrp="1"/>
          </p:cNvSpPr>
          <p:nvPr>
            <p:ph sz="half" idx="1"/>
          </p:nvPr>
        </p:nvSpPr>
        <p:spPr>
          <a:xfrm>
            <a:off x="838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D946E90-7CB6-9291-6F74-9E3D07EFE106}"/>
              </a:ext>
            </a:extLst>
          </p:cNvPr>
          <p:cNvSpPr>
            <a:spLocks noGrp="1"/>
          </p:cNvSpPr>
          <p:nvPr>
            <p:ph sz="half" idx="2"/>
          </p:nvPr>
        </p:nvSpPr>
        <p:spPr>
          <a:xfrm>
            <a:off x="6172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1474528-9557-EB1C-69B0-D9B538CB7EFE}"/>
              </a:ext>
            </a:extLst>
          </p:cNvPr>
          <p:cNvSpPr>
            <a:spLocks noGrp="1"/>
          </p:cNvSpPr>
          <p:nvPr>
            <p:ph type="dt" sz="half" idx="10"/>
          </p:nvPr>
        </p:nvSpPr>
        <p:spPr>
          <a:xfrm>
            <a:off x="838200" y="6356350"/>
            <a:ext cx="2743200" cy="365125"/>
          </a:xfrm>
          <a:prstGeom prst="rect">
            <a:avLst/>
          </a:prstGeom>
        </p:spPr>
        <p:txBody>
          <a:bodyPr/>
          <a:lstStyle/>
          <a:p>
            <a:fld id="{5E1BDC58-82B6-B14F-8DCC-40585C09BC0F}" type="datetimeFigureOut">
              <a:rPr kumimoji="1" lang="zh-CN" altLang="en-US" smtClean="0"/>
              <a:t>2022/8/28</a:t>
            </a:fld>
            <a:endParaRPr kumimoji="1" lang="zh-CN" altLang="en-US"/>
          </a:p>
        </p:txBody>
      </p:sp>
      <p:sp>
        <p:nvSpPr>
          <p:cNvPr id="6" name="页脚占位符 5">
            <a:extLst>
              <a:ext uri="{FF2B5EF4-FFF2-40B4-BE49-F238E27FC236}">
                <a16:creationId xmlns:a16="http://schemas.microsoft.com/office/drawing/2014/main" id="{CAE273D2-5FFC-3502-F71A-0C290BDB2C9C}"/>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7" name="灯片编号占位符 6">
            <a:extLst>
              <a:ext uri="{FF2B5EF4-FFF2-40B4-BE49-F238E27FC236}">
                <a16:creationId xmlns:a16="http://schemas.microsoft.com/office/drawing/2014/main" id="{CFCED996-6F23-00E3-DFB0-2D2D56BB8A9A}"/>
              </a:ext>
            </a:extLst>
          </p:cNvPr>
          <p:cNvSpPr>
            <a:spLocks noGrp="1"/>
          </p:cNvSpPr>
          <p:nvPr>
            <p:ph type="sldNum" sz="quarter" idx="12"/>
          </p:nvPr>
        </p:nvSpPr>
        <p:spPr>
          <a:xfrm>
            <a:off x="8610600" y="6356350"/>
            <a:ext cx="2743200" cy="365125"/>
          </a:xfrm>
          <a:prstGeom prst="rect">
            <a:avLst/>
          </a:prstGeom>
        </p:spPr>
        <p:txBody>
          <a:bodyPr/>
          <a:lstStyle/>
          <a:p>
            <a:fld id="{0C29F420-44D2-D844-8256-3B6F7D8DB9A4}" type="slidenum">
              <a:rPr kumimoji="1" lang="zh-CN" altLang="en-US" smtClean="0"/>
              <a:t>‹#›</a:t>
            </a:fld>
            <a:endParaRPr kumimoji="1" lang="zh-CN" altLang="en-US"/>
          </a:p>
        </p:txBody>
      </p:sp>
    </p:spTree>
    <p:extLst>
      <p:ext uri="{BB962C8B-B14F-4D97-AF65-F5344CB8AC3E}">
        <p14:creationId xmlns:p14="http://schemas.microsoft.com/office/powerpoint/2010/main" val="2537159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3B4CBD-570C-3056-CA8C-7375174BD392}"/>
              </a:ext>
            </a:extLst>
          </p:cNvPr>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B82C89B-BDEC-D34C-3D00-59751205927C}"/>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6D4D9DE-6025-F62C-067E-EF03A3A5580A}"/>
              </a:ext>
            </a:extLst>
          </p:cNvPr>
          <p:cNvSpPr>
            <a:spLocks noGrp="1"/>
          </p:cNvSpPr>
          <p:nvPr>
            <p:ph sz="half" idx="2"/>
          </p:nvPr>
        </p:nvSpPr>
        <p:spPr>
          <a:xfrm>
            <a:off x="839788" y="2505075"/>
            <a:ext cx="5157787"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001A6EC6-4BFC-1354-0D96-D0FC0DEBDD6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723A2784-BD17-4354-F197-8B78779A71DA}"/>
              </a:ext>
            </a:extLst>
          </p:cNvPr>
          <p:cNvSpPr>
            <a:spLocks noGrp="1"/>
          </p:cNvSpPr>
          <p:nvPr>
            <p:ph sz="quarter" idx="4"/>
          </p:nvPr>
        </p:nvSpPr>
        <p:spPr>
          <a:xfrm>
            <a:off x="6172200" y="2505075"/>
            <a:ext cx="5183188"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7B14CB6C-8160-97C4-2D5C-ABF363D4F600}"/>
              </a:ext>
            </a:extLst>
          </p:cNvPr>
          <p:cNvSpPr>
            <a:spLocks noGrp="1"/>
          </p:cNvSpPr>
          <p:nvPr>
            <p:ph type="dt" sz="half" idx="10"/>
          </p:nvPr>
        </p:nvSpPr>
        <p:spPr>
          <a:xfrm>
            <a:off x="838200" y="6356350"/>
            <a:ext cx="2743200" cy="365125"/>
          </a:xfrm>
          <a:prstGeom prst="rect">
            <a:avLst/>
          </a:prstGeom>
        </p:spPr>
        <p:txBody>
          <a:bodyPr/>
          <a:lstStyle/>
          <a:p>
            <a:fld id="{5E1BDC58-82B6-B14F-8DCC-40585C09BC0F}" type="datetimeFigureOut">
              <a:rPr kumimoji="1" lang="zh-CN" altLang="en-US" smtClean="0"/>
              <a:t>2022/8/28</a:t>
            </a:fld>
            <a:endParaRPr kumimoji="1" lang="zh-CN" altLang="en-US"/>
          </a:p>
        </p:txBody>
      </p:sp>
      <p:sp>
        <p:nvSpPr>
          <p:cNvPr id="8" name="页脚占位符 7">
            <a:extLst>
              <a:ext uri="{FF2B5EF4-FFF2-40B4-BE49-F238E27FC236}">
                <a16:creationId xmlns:a16="http://schemas.microsoft.com/office/drawing/2014/main" id="{77EB60A9-70C6-FF40-11D5-9F21D5414967}"/>
              </a:ext>
            </a:extLst>
          </p:cNvPr>
          <p:cNvSpPr>
            <a:spLocks noGrp="1"/>
          </p:cNvSpPr>
          <p:nvPr>
            <p:ph type="ftr" sz="quarter" idx="11"/>
          </p:nvPr>
        </p:nvSpPr>
        <p:spPr>
          <a:xfrm>
            <a:off x="4038600" y="6356350"/>
            <a:ext cx="4114800" cy="365125"/>
          </a:xfrm>
          <a:prstGeom prst="rect">
            <a:avLst/>
          </a:prstGeom>
        </p:spPr>
        <p:txBody>
          <a:bodyPr/>
          <a:lstStyle/>
          <a:p>
            <a:endParaRPr kumimoji="1" lang="zh-CN" altLang="en-US"/>
          </a:p>
        </p:txBody>
      </p:sp>
      <p:sp>
        <p:nvSpPr>
          <p:cNvPr id="9" name="灯片编号占位符 8">
            <a:extLst>
              <a:ext uri="{FF2B5EF4-FFF2-40B4-BE49-F238E27FC236}">
                <a16:creationId xmlns:a16="http://schemas.microsoft.com/office/drawing/2014/main" id="{94A7110F-B67A-FF3B-C25D-289C389E829A}"/>
              </a:ext>
            </a:extLst>
          </p:cNvPr>
          <p:cNvSpPr>
            <a:spLocks noGrp="1"/>
          </p:cNvSpPr>
          <p:nvPr>
            <p:ph type="sldNum" sz="quarter" idx="12"/>
          </p:nvPr>
        </p:nvSpPr>
        <p:spPr>
          <a:xfrm>
            <a:off x="8610600" y="6356350"/>
            <a:ext cx="2743200" cy="365125"/>
          </a:xfrm>
          <a:prstGeom prst="rect">
            <a:avLst/>
          </a:prstGeom>
        </p:spPr>
        <p:txBody>
          <a:bodyPr/>
          <a:lstStyle/>
          <a:p>
            <a:fld id="{0C29F420-44D2-D844-8256-3B6F7D8DB9A4}" type="slidenum">
              <a:rPr kumimoji="1" lang="zh-CN" altLang="en-US" smtClean="0"/>
              <a:t>‹#›</a:t>
            </a:fld>
            <a:endParaRPr kumimoji="1" lang="zh-CN" altLang="en-US"/>
          </a:p>
        </p:txBody>
      </p:sp>
    </p:spTree>
    <p:extLst>
      <p:ext uri="{BB962C8B-B14F-4D97-AF65-F5344CB8AC3E}">
        <p14:creationId xmlns:p14="http://schemas.microsoft.com/office/powerpoint/2010/main" val="21480237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jp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F78C87B-A0C7-306C-7894-B717E1263235}"/>
              </a:ext>
            </a:extLst>
          </p:cNvPr>
          <p:cNvPicPr>
            <a:picLocks noChangeAspect="1"/>
          </p:cNvPicPr>
          <p:nvPr userDrawn="1"/>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086401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0171F9B-2CF7-D6A4-F796-D13296084953}"/>
              </a:ext>
            </a:extLst>
          </p:cNvPr>
          <p:cNvPicPr>
            <a:picLocks noChangeAspect="1"/>
          </p:cNvPicPr>
          <p:nvPr userDrawn="1"/>
        </p:nvPicPr>
        <p:blipFill>
          <a:blip r:embed="rId13"/>
          <a:stretch>
            <a:fillRect/>
          </a:stretch>
        </p:blipFill>
        <p:spPr>
          <a:xfrm>
            <a:off x="0" y="0"/>
            <a:ext cx="12192000" cy="6858000"/>
          </a:xfrm>
          <a:prstGeom prst="rect">
            <a:avLst/>
          </a:prstGeom>
        </p:spPr>
      </p:pic>
    </p:spTree>
    <p:extLst>
      <p:ext uri="{BB962C8B-B14F-4D97-AF65-F5344CB8AC3E}">
        <p14:creationId xmlns:p14="http://schemas.microsoft.com/office/powerpoint/2010/main" val="22824612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18" Type="http://schemas.openxmlformats.org/officeDocument/2006/relationships/image" Target="../media/image42.jpe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31.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jpe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795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BCED1A4-5B67-4BC3-BB99-8E85CB266945}"/>
              </a:ext>
            </a:extLst>
          </p:cNvPr>
          <p:cNvSpPr/>
          <p:nvPr/>
        </p:nvSpPr>
        <p:spPr>
          <a:xfrm>
            <a:off x="193374" y="73721"/>
            <a:ext cx="8396850" cy="523220"/>
          </a:xfrm>
          <a:prstGeom prst="rect">
            <a:avLst/>
          </a:prstGeom>
        </p:spPr>
        <p:txBody>
          <a:bodyPr wrap="none">
            <a:spAutoFit/>
          </a:bodyPr>
          <a:lstStyle/>
          <a:p>
            <a:r>
              <a:rPr lang="en-US" altLang="zh-CN" sz="2800" dirty="0"/>
              <a:t>Linkis Computation Governance Services Introduction</a:t>
            </a:r>
          </a:p>
        </p:txBody>
      </p:sp>
      <p:cxnSp>
        <p:nvCxnSpPr>
          <p:cNvPr id="3" name="直接连接符 2">
            <a:extLst>
              <a:ext uri="{FF2B5EF4-FFF2-40B4-BE49-F238E27FC236}">
                <a16:creationId xmlns:a16="http://schemas.microsoft.com/office/drawing/2014/main" id="{BEDEE44F-BA06-404A-AF1D-BB1C2C6412DB}"/>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59F760E7-7910-4AEF-AEF7-F2FFDAFB4BB4}"/>
              </a:ext>
            </a:extLst>
          </p:cNvPr>
          <p:cNvSpPr/>
          <p:nvPr/>
        </p:nvSpPr>
        <p:spPr>
          <a:xfrm>
            <a:off x="256247" y="774352"/>
            <a:ext cx="11935753" cy="830997"/>
          </a:xfrm>
          <a:prstGeom prst="rect">
            <a:avLst/>
          </a:prstGeom>
        </p:spPr>
        <p:txBody>
          <a:bodyPr wrap="square">
            <a:spAutoFit/>
          </a:bodyPr>
          <a:lstStyle/>
          <a:p>
            <a:r>
              <a:rPr lang="en-US" altLang="zh-CN" sz="2400" dirty="0"/>
              <a:t>Engines could be classified into 4 classes, which can be covered by 3 Engine Connector</a:t>
            </a:r>
          </a:p>
          <a:p>
            <a:r>
              <a:rPr lang="en-US" altLang="zh-CN" sz="2400" dirty="0"/>
              <a:t>(EC) types.</a:t>
            </a:r>
          </a:p>
        </p:txBody>
      </p:sp>
      <p:grpSp>
        <p:nvGrpSpPr>
          <p:cNvPr id="5" name="组合 4">
            <a:extLst>
              <a:ext uri="{FF2B5EF4-FFF2-40B4-BE49-F238E27FC236}">
                <a16:creationId xmlns:a16="http://schemas.microsoft.com/office/drawing/2014/main" id="{32AB1004-BF1F-4F43-905D-C015F7AFA999}"/>
              </a:ext>
            </a:extLst>
          </p:cNvPr>
          <p:cNvGrpSpPr/>
          <p:nvPr/>
        </p:nvGrpSpPr>
        <p:grpSpPr>
          <a:xfrm>
            <a:off x="412509" y="2036934"/>
            <a:ext cx="5755226" cy="2840539"/>
            <a:chOff x="2511743" y="1882445"/>
            <a:chExt cx="5680608" cy="2880766"/>
          </a:xfrm>
        </p:grpSpPr>
        <p:sp>
          <p:nvSpPr>
            <p:cNvPr id="6" name="矩形 5">
              <a:extLst>
                <a:ext uri="{FF2B5EF4-FFF2-40B4-BE49-F238E27FC236}">
                  <a16:creationId xmlns:a16="http://schemas.microsoft.com/office/drawing/2014/main" id="{E9E22657-F35D-4D97-80FF-324D51071230}"/>
                </a:ext>
              </a:extLst>
            </p:cNvPr>
            <p:cNvSpPr/>
            <p:nvPr/>
          </p:nvSpPr>
          <p:spPr>
            <a:xfrm>
              <a:off x="2511743" y="1882445"/>
              <a:ext cx="2840304" cy="1440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OLAP</a:t>
              </a:r>
              <a:endParaRPr lang="zh-CN" altLang="en-US" sz="2800" dirty="0"/>
            </a:p>
          </p:txBody>
        </p:sp>
        <p:sp>
          <p:nvSpPr>
            <p:cNvPr id="7" name="矩形 6">
              <a:extLst>
                <a:ext uri="{FF2B5EF4-FFF2-40B4-BE49-F238E27FC236}">
                  <a16:creationId xmlns:a16="http://schemas.microsoft.com/office/drawing/2014/main" id="{F5EB2578-EB14-463B-81EB-5D2E77AEE0EC}"/>
                </a:ext>
              </a:extLst>
            </p:cNvPr>
            <p:cNvSpPr/>
            <p:nvPr/>
          </p:nvSpPr>
          <p:spPr>
            <a:xfrm>
              <a:off x="5352047" y="3322828"/>
              <a:ext cx="2840304" cy="14403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STREAMING</a:t>
              </a:r>
              <a:endParaRPr lang="zh-CN" altLang="en-US" sz="2800" dirty="0"/>
            </a:p>
          </p:txBody>
        </p:sp>
        <p:sp>
          <p:nvSpPr>
            <p:cNvPr id="8" name="矩形 7">
              <a:extLst>
                <a:ext uri="{FF2B5EF4-FFF2-40B4-BE49-F238E27FC236}">
                  <a16:creationId xmlns:a16="http://schemas.microsoft.com/office/drawing/2014/main" id="{7DE9430B-2291-4C73-ABE9-92120F822971}"/>
                </a:ext>
              </a:extLst>
            </p:cNvPr>
            <p:cNvSpPr/>
            <p:nvPr/>
          </p:nvSpPr>
          <p:spPr>
            <a:xfrm>
              <a:off x="2511743" y="3322828"/>
              <a:ext cx="2840304" cy="144038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OLTP</a:t>
              </a:r>
              <a:endParaRPr lang="zh-CN" altLang="en-US" sz="2800" dirty="0"/>
            </a:p>
          </p:txBody>
        </p:sp>
        <p:sp>
          <p:nvSpPr>
            <p:cNvPr id="9" name="矩形 8">
              <a:extLst>
                <a:ext uri="{FF2B5EF4-FFF2-40B4-BE49-F238E27FC236}">
                  <a16:creationId xmlns:a16="http://schemas.microsoft.com/office/drawing/2014/main" id="{6F31AB1A-3426-4A6C-AACD-811DECDB9861}"/>
                </a:ext>
              </a:extLst>
            </p:cNvPr>
            <p:cNvSpPr/>
            <p:nvPr/>
          </p:nvSpPr>
          <p:spPr>
            <a:xfrm>
              <a:off x="5352047" y="1884079"/>
              <a:ext cx="2840304" cy="1440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MACHINE LEARNING</a:t>
              </a:r>
              <a:endParaRPr lang="zh-CN" altLang="en-US" sz="2800" dirty="0"/>
            </a:p>
          </p:txBody>
        </p:sp>
      </p:grpSp>
      <p:graphicFrame>
        <p:nvGraphicFramePr>
          <p:cNvPr id="10" name="表格 9">
            <a:extLst>
              <a:ext uri="{FF2B5EF4-FFF2-40B4-BE49-F238E27FC236}">
                <a16:creationId xmlns:a16="http://schemas.microsoft.com/office/drawing/2014/main" id="{5D9A07CC-EF80-4962-98C6-C7754D3A4337}"/>
              </a:ext>
            </a:extLst>
          </p:cNvPr>
          <p:cNvGraphicFramePr>
            <a:graphicFrameLocks noGrp="1"/>
          </p:cNvGraphicFramePr>
          <p:nvPr>
            <p:extLst>
              <p:ext uri="{D42A27DB-BD31-4B8C-83A1-F6EECF244321}">
                <p14:modId xmlns:p14="http://schemas.microsoft.com/office/powerpoint/2010/main" val="638266094"/>
              </p:ext>
            </p:extLst>
          </p:nvPr>
        </p:nvGraphicFramePr>
        <p:xfrm>
          <a:off x="6927990" y="1610283"/>
          <a:ext cx="4851501" cy="4494637"/>
        </p:xfrm>
        <a:graphic>
          <a:graphicData uri="http://schemas.openxmlformats.org/drawingml/2006/table">
            <a:tbl>
              <a:tblPr firstRow="1" bandRow="1">
                <a:tableStyleId>{5C22544A-7EE6-4342-B048-85BDC9FD1C3A}</a:tableStyleId>
              </a:tblPr>
              <a:tblGrid>
                <a:gridCol w="1617167">
                  <a:extLst>
                    <a:ext uri="{9D8B030D-6E8A-4147-A177-3AD203B41FA5}">
                      <a16:colId xmlns:a16="http://schemas.microsoft.com/office/drawing/2014/main" val="332998731"/>
                    </a:ext>
                  </a:extLst>
                </a:gridCol>
                <a:gridCol w="1617167">
                  <a:extLst>
                    <a:ext uri="{9D8B030D-6E8A-4147-A177-3AD203B41FA5}">
                      <a16:colId xmlns:a16="http://schemas.microsoft.com/office/drawing/2014/main" val="2119032716"/>
                    </a:ext>
                  </a:extLst>
                </a:gridCol>
                <a:gridCol w="1617167">
                  <a:extLst>
                    <a:ext uri="{9D8B030D-6E8A-4147-A177-3AD203B41FA5}">
                      <a16:colId xmlns:a16="http://schemas.microsoft.com/office/drawing/2014/main" val="3705293238"/>
                    </a:ext>
                  </a:extLst>
                </a:gridCol>
              </a:tblGrid>
              <a:tr h="654157">
                <a:tc>
                  <a:txBody>
                    <a:bodyPr/>
                    <a:lstStyle/>
                    <a:p>
                      <a:r>
                        <a:rPr lang="en-US" altLang="zh-CN" b="1" dirty="0">
                          <a:solidFill>
                            <a:schemeClr val="bg1"/>
                          </a:solidFill>
                        </a:rPr>
                        <a:t>EC Type</a:t>
                      </a:r>
                      <a:endParaRPr lang="zh-CN" altLang="en-US" b="1" dirty="0">
                        <a:solidFill>
                          <a:schemeClr val="bg1"/>
                        </a:solidFill>
                      </a:endParaRPr>
                    </a:p>
                  </a:txBody>
                  <a:tcPr>
                    <a:solidFill>
                      <a:schemeClr val="bg1">
                        <a:lumMod val="50000"/>
                      </a:schemeClr>
                    </a:solidFill>
                  </a:tcPr>
                </a:tc>
                <a:tc>
                  <a:txBody>
                    <a:bodyPr/>
                    <a:lstStyle/>
                    <a:p>
                      <a:r>
                        <a:rPr lang="en-US" altLang="zh-CN" b="1" dirty="0">
                          <a:solidFill>
                            <a:schemeClr val="bg1"/>
                          </a:solidFill>
                        </a:rPr>
                        <a:t>Major Functions</a:t>
                      </a:r>
                    </a:p>
                  </a:txBody>
                  <a:tcPr>
                    <a:solidFill>
                      <a:schemeClr val="bg1">
                        <a:lumMod val="50000"/>
                      </a:schemeClr>
                    </a:solidFill>
                  </a:tcPr>
                </a:tc>
                <a:tc>
                  <a:txBody>
                    <a:bodyPr/>
                    <a:lstStyle/>
                    <a:p>
                      <a:r>
                        <a:rPr lang="en-US" altLang="zh-CN" b="1" dirty="0">
                          <a:solidFill>
                            <a:schemeClr val="bg1"/>
                          </a:solidFill>
                        </a:rPr>
                        <a:t>Comment</a:t>
                      </a:r>
                      <a:endParaRPr lang="zh-CN" altLang="en-US" b="1" dirty="0">
                        <a:solidFill>
                          <a:schemeClr val="bg1"/>
                        </a:solidFill>
                      </a:endParaRPr>
                    </a:p>
                  </a:txBody>
                  <a:tcPr>
                    <a:solidFill>
                      <a:schemeClr val="bg1">
                        <a:lumMod val="50000"/>
                      </a:schemeClr>
                    </a:solidFill>
                  </a:tcPr>
                </a:tc>
                <a:extLst>
                  <a:ext uri="{0D108BD9-81ED-4DB2-BD59-A6C34878D82A}">
                    <a16:rowId xmlns:a16="http://schemas.microsoft.com/office/drawing/2014/main" val="240191953"/>
                  </a:ext>
                </a:extLst>
              </a:tr>
              <a:tr h="654157">
                <a:tc>
                  <a:txBody>
                    <a:bodyPr/>
                    <a:lstStyle/>
                    <a:p>
                      <a:r>
                        <a:rPr lang="en-US" altLang="zh-CN" b="1" dirty="0" err="1">
                          <a:solidFill>
                            <a:schemeClr val="bg1"/>
                          </a:solidFill>
                        </a:rPr>
                        <a:t>OlapEC</a:t>
                      </a:r>
                      <a:endParaRPr lang="en-US" altLang="zh-CN" b="1" dirty="0">
                        <a:solidFill>
                          <a:schemeClr val="bg1"/>
                        </a:solidFill>
                      </a:endParaRPr>
                    </a:p>
                    <a:p>
                      <a:r>
                        <a:rPr lang="en-US" altLang="zh-CN" b="0" dirty="0">
                          <a:solidFill>
                            <a:schemeClr val="bg1"/>
                          </a:solidFill>
                        </a:rPr>
                        <a:t>(OLAP </a:t>
                      </a:r>
                      <a:r>
                        <a:rPr lang="en-US" altLang="zh-CN" sz="1800" b="0" dirty="0">
                          <a:solidFill>
                            <a:schemeClr val="bg1"/>
                          </a:solidFill>
                        </a:rPr>
                        <a:t>Engine Connector</a:t>
                      </a:r>
                      <a:r>
                        <a:rPr lang="en-US" altLang="zh-CN" b="0" dirty="0">
                          <a:solidFill>
                            <a:schemeClr val="bg1"/>
                          </a:solidFill>
                        </a:rPr>
                        <a:t>)</a:t>
                      </a:r>
                      <a:endParaRPr lang="zh-CN" altLang="en-US" b="0" dirty="0">
                        <a:solidFill>
                          <a:schemeClr val="bg1"/>
                        </a:solidFill>
                      </a:endParaRPr>
                    </a:p>
                  </a:txBody>
                  <a:tcPr>
                    <a:solidFill>
                      <a:srgbClr val="4472C4"/>
                    </a:solidFill>
                  </a:tcPr>
                </a:tc>
                <a:tc>
                  <a:txBody>
                    <a:bodyPr/>
                    <a:lstStyle/>
                    <a:p>
                      <a:r>
                        <a:rPr lang="en-US" altLang="zh-CN" b="0" dirty="0">
                          <a:solidFill>
                            <a:schemeClr val="bg1"/>
                          </a:solidFill>
                        </a:rPr>
                        <a:t>submit()</a:t>
                      </a:r>
                    </a:p>
                    <a:p>
                      <a:r>
                        <a:rPr lang="en-US" altLang="zh-CN" b="0" dirty="0" err="1">
                          <a:solidFill>
                            <a:schemeClr val="bg1"/>
                          </a:solidFill>
                        </a:rPr>
                        <a:t>getLog</a:t>
                      </a:r>
                      <a:r>
                        <a:rPr lang="en-US" altLang="zh-CN" b="0" dirty="0">
                          <a:solidFill>
                            <a:schemeClr val="bg1"/>
                          </a:solidFill>
                        </a:rPr>
                        <a:t>()</a:t>
                      </a:r>
                    </a:p>
                    <a:p>
                      <a:r>
                        <a:rPr lang="en-US" altLang="zh-CN" b="0" dirty="0" err="1">
                          <a:solidFill>
                            <a:schemeClr val="bg1"/>
                          </a:solidFill>
                        </a:rPr>
                        <a:t>getProgress</a:t>
                      </a:r>
                      <a:r>
                        <a:rPr lang="en-US" altLang="zh-CN" b="0" dirty="0">
                          <a:solidFill>
                            <a:schemeClr val="bg1"/>
                          </a:solidFill>
                        </a:rPr>
                        <a:t>()</a:t>
                      </a:r>
                    </a:p>
                    <a:p>
                      <a:r>
                        <a:rPr lang="en-US" altLang="zh-CN" b="0" dirty="0" err="1">
                          <a:solidFill>
                            <a:schemeClr val="bg1"/>
                          </a:solidFill>
                        </a:rPr>
                        <a:t>getResult</a:t>
                      </a:r>
                      <a:r>
                        <a:rPr lang="en-US" altLang="zh-CN" b="0" dirty="0">
                          <a:solidFill>
                            <a:schemeClr val="bg1"/>
                          </a:solidFill>
                        </a:rPr>
                        <a:t>()</a:t>
                      </a:r>
                    </a:p>
                    <a:p>
                      <a:r>
                        <a:rPr lang="en-US" altLang="zh-CN" b="0" dirty="0" err="1">
                          <a:solidFill>
                            <a:schemeClr val="bg1"/>
                          </a:solidFill>
                        </a:rPr>
                        <a:t>getStatus</a:t>
                      </a:r>
                      <a:r>
                        <a:rPr lang="en-US" altLang="zh-CN" b="0" dirty="0">
                          <a:solidFill>
                            <a:schemeClr val="bg1"/>
                          </a:solidFill>
                        </a:rPr>
                        <a:t>()</a:t>
                      </a:r>
                    </a:p>
                    <a:p>
                      <a:r>
                        <a:rPr lang="en-US" altLang="zh-CN" b="0" dirty="0">
                          <a:solidFill>
                            <a:schemeClr val="bg1"/>
                          </a:solidFill>
                        </a:rPr>
                        <a:t>kill()</a:t>
                      </a:r>
                    </a:p>
                  </a:txBody>
                  <a:tcPr>
                    <a:solidFill>
                      <a:srgbClr val="4472C4"/>
                    </a:solidFill>
                  </a:tcPr>
                </a:tc>
                <a:tc>
                  <a:txBody>
                    <a:bodyPr/>
                    <a:lstStyle/>
                    <a:p>
                      <a:r>
                        <a:rPr lang="en-US" altLang="zh-CN" b="0" dirty="0">
                          <a:solidFill>
                            <a:schemeClr val="bg1"/>
                          </a:solidFill>
                        </a:rPr>
                        <a:t>For OLAP, Machine Learning engines.</a:t>
                      </a:r>
                      <a:endParaRPr lang="zh-CN" altLang="en-US" b="0" dirty="0">
                        <a:solidFill>
                          <a:schemeClr val="bg1"/>
                        </a:solidFill>
                      </a:endParaRPr>
                    </a:p>
                  </a:txBody>
                  <a:tcPr>
                    <a:solidFill>
                      <a:srgbClr val="4472C4"/>
                    </a:solidFill>
                  </a:tcPr>
                </a:tc>
                <a:extLst>
                  <a:ext uri="{0D108BD9-81ED-4DB2-BD59-A6C34878D82A}">
                    <a16:rowId xmlns:a16="http://schemas.microsoft.com/office/drawing/2014/main" val="1795183727"/>
                  </a:ext>
                </a:extLst>
              </a:tr>
              <a:tr h="654157">
                <a:tc>
                  <a:txBody>
                    <a:bodyPr/>
                    <a:lstStyle/>
                    <a:p>
                      <a:r>
                        <a:rPr lang="en-US" altLang="zh-CN" b="1" dirty="0" err="1">
                          <a:solidFill>
                            <a:schemeClr val="bg1"/>
                          </a:solidFill>
                        </a:rPr>
                        <a:t>StreamEC</a:t>
                      </a:r>
                      <a:endParaRPr lang="en-US" altLang="zh-CN" b="1" dirty="0">
                        <a:solidFill>
                          <a:schemeClr val="bg1"/>
                        </a:solidFill>
                      </a:endParaRPr>
                    </a:p>
                    <a:p>
                      <a:r>
                        <a:rPr lang="en-US" altLang="zh-CN" b="0" dirty="0">
                          <a:solidFill>
                            <a:schemeClr val="bg1"/>
                          </a:solidFill>
                        </a:rPr>
                        <a:t>(Streaming </a:t>
                      </a:r>
                      <a:r>
                        <a:rPr lang="en-US" altLang="zh-CN" sz="1800" b="0" dirty="0">
                          <a:solidFill>
                            <a:schemeClr val="bg1"/>
                          </a:solidFill>
                        </a:rPr>
                        <a:t>Engine Connector</a:t>
                      </a:r>
                      <a:r>
                        <a:rPr lang="en-US" altLang="zh-CN" b="0" dirty="0">
                          <a:solidFill>
                            <a:schemeClr val="bg1"/>
                          </a:solidFill>
                        </a:rPr>
                        <a:t>)</a:t>
                      </a:r>
                      <a:endParaRPr lang="zh-CN" altLang="en-US" b="0" dirty="0">
                        <a:solidFill>
                          <a:schemeClr val="bg1"/>
                        </a:solidFill>
                      </a:endParaRPr>
                    </a:p>
                  </a:txBody>
                  <a:tcPr>
                    <a:solidFill>
                      <a:schemeClr val="accent6"/>
                    </a:solidFill>
                  </a:tcPr>
                </a:tc>
                <a:tc>
                  <a:txBody>
                    <a:bodyPr/>
                    <a:lstStyle/>
                    <a:p>
                      <a:r>
                        <a:rPr lang="en-US" altLang="zh-CN" b="0" dirty="0">
                          <a:solidFill>
                            <a:schemeClr val="bg1"/>
                          </a:solidFill>
                        </a:rPr>
                        <a:t>submit()</a:t>
                      </a:r>
                    </a:p>
                    <a:p>
                      <a:r>
                        <a:rPr lang="en-US" altLang="zh-CN" b="0" dirty="0" err="1">
                          <a:solidFill>
                            <a:schemeClr val="bg1"/>
                          </a:solidFill>
                        </a:rPr>
                        <a:t>getLog</a:t>
                      </a:r>
                      <a:r>
                        <a:rPr lang="en-US" altLang="zh-CN" b="0" dirty="0">
                          <a:solidFill>
                            <a:schemeClr val="bg1"/>
                          </a:solidFill>
                        </a:rPr>
                        <a:t>()</a:t>
                      </a:r>
                    </a:p>
                    <a:p>
                      <a:r>
                        <a:rPr lang="en-US" altLang="zh-CN" b="0" dirty="0" err="1">
                          <a:solidFill>
                            <a:schemeClr val="bg1"/>
                          </a:solidFill>
                        </a:rPr>
                        <a:t>getStatus</a:t>
                      </a:r>
                      <a:r>
                        <a:rPr lang="en-US" altLang="zh-CN" b="0" dirty="0">
                          <a:solidFill>
                            <a:schemeClr val="bg1"/>
                          </a:solidFill>
                        </a:rPr>
                        <a:t>()</a:t>
                      </a:r>
                    </a:p>
                    <a:p>
                      <a:r>
                        <a:rPr lang="en-US" altLang="zh-CN" b="0" dirty="0">
                          <a:solidFill>
                            <a:schemeClr val="bg1"/>
                          </a:solidFill>
                        </a:rPr>
                        <a:t>kill()</a:t>
                      </a:r>
                    </a:p>
                  </a:txBody>
                  <a:tcPr>
                    <a:solidFill>
                      <a:schemeClr val="accent6"/>
                    </a:solidFill>
                  </a:tcPr>
                </a:tc>
                <a:tc>
                  <a:txBody>
                    <a:bodyPr/>
                    <a:lstStyle/>
                    <a:p>
                      <a:r>
                        <a:rPr lang="en-US" altLang="zh-CN" b="0" dirty="0">
                          <a:solidFill>
                            <a:schemeClr val="bg1"/>
                          </a:solidFill>
                        </a:rPr>
                        <a:t>For Streaming engines.</a:t>
                      </a:r>
                      <a:endParaRPr lang="zh-CN" altLang="en-US" b="0" dirty="0">
                        <a:solidFill>
                          <a:schemeClr val="bg1"/>
                        </a:solidFill>
                      </a:endParaRPr>
                    </a:p>
                  </a:txBody>
                  <a:tcPr>
                    <a:solidFill>
                      <a:schemeClr val="accent6"/>
                    </a:solidFill>
                  </a:tcPr>
                </a:tc>
                <a:extLst>
                  <a:ext uri="{0D108BD9-81ED-4DB2-BD59-A6C34878D82A}">
                    <a16:rowId xmlns:a16="http://schemas.microsoft.com/office/drawing/2014/main" val="2921370558"/>
                  </a:ext>
                </a:extLst>
              </a:tr>
              <a:tr h="654157">
                <a:tc>
                  <a:txBody>
                    <a:bodyPr/>
                    <a:lstStyle/>
                    <a:p>
                      <a:r>
                        <a:rPr lang="en-US" altLang="zh-CN" b="1" dirty="0" err="1">
                          <a:solidFill>
                            <a:schemeClr val="bg1"/>
                          </a:solidFill>
                        </a:rPr>
                        <a:t>OltpEC</a:t>
                      </a:r>
                      <a:endParaRPr lang="en-US" altLang="zh-CN" b="1" dirty="0">
                        <a:solidFill>
                          <a:schemeClr val="bg1"/>
                        </a:solidFill>
                      </a:endParaRPr>
                    </a:p>
                    <a:p>
                      <a:r>
                        <a:rPr lang="en-US" altLang="zh-CN" b="0" dirty="0">
                          <a:solidFill>
                            <a:schemeClr val="bg1"/>
                          </a:solidFill>
                        </a:rPr>
                        <a:t>(OLTP </a:t>
                      </a:r>
                      <a:r>
                        <a:rPr lang="en-US" altLang="zh-CN" sz="1800" b="0" dirty="0">
                          <a:solidFill>
                            <a:schemeClr val="bg1"/>
                          </a:solidFill>
                        </a:rPr>
                        <a:t>Engine Connector</a:t>
                      </a:r>
                      <a:r>
                        <a:rPr lang="en-US" altLang="zh-CN" b="0" dirty="0">
                          <a:solidFill>
                            <a:schemeClr val="bg1"/>
                          </a:solidFill>
                        </a:rPr>
                        <a:t>)</a:t>
                      </a:r>
                      <a:endParaRPr lang="zh-CN" altLang="en-US" b="0" dirty="0">
                        <a:solidFill>
                          <a:schemeClr val="bg1"/>
                        </a:solidFill>
                      </a:endParaRPr>
                    </a:p>
                  </a:txBody>
                  <a:tcPr>
                    <a:solidFill>
                      <a:schemeClr val="accent2"/>
                    </a:solidFill>
                  </a:tcPr>
                </a:tc>
                <a:tc>
                  <a:txBody>
                    <a:bodyPr/>
                    <a:lstStyle/>
                    <a:p>
                      <a:r>
                        <a:rPr lang="en-US" altLang="zh-CN" b="0" dirty="0">
                          <a:solidFill>
                            <a:schemeClr val="bg1"/>
                          </a:solidFill>
                        </a:rPr>
                        <a:t>ODBC/JDBC</a:t>
                      </a:r>
                      <a:endParaRPr lang="zh-CN" altLang="en-US" b="0" dirty="0">
                        <a:solidFill>
                          <a:schemeClr val="bg1"/>
                        </a:solidFill>
                      </a:endParaRPr>
                    </a:p>
                  </a:txBody>
                  <a:tcPr>
                    <a:solidFill>
                      <a:schemeClr val="accent2"/>
                    </a:solidFill>
                  </a:tcPr>
                </a:tc>
                <a:tc>
                  <a:txBody>
                    <a:bodyPr/>
                    <a:lstStyle/>
                    <a:p>
                      <a:r>
                        <a:rPr lang="en-US" altLang="zh-CN" b="0" dirty="0">
                          <a:solidFill>
                            <a:schemeClr val="bg1"/>
                          </a:solidFill>
                        </a:rPr>
                        <a:t>For OLTP engines.</a:t>
                      </a:r>
                      <a:endParaRPr lang="zh-CN" altLang="en-US" b="0" dirty="0">
                        <a:solidFill>
                          <a:schemeClr val="bg1"/>
                        </a:solidFill>
                      </a:endParaRPr>
                    </a:p>
                  </a:txBody>
                  <a:tcPr>
                    <a:solidFill>
                      <a:schemeClr val="accent2"/>
                    </a:solidFill>
                  </a:tcPr>
                </a:tc>
                <a:extLst>
                  <a:ext uri="{0D108BD9-81ED-4DB2-BD59-A6C34878D82A}">
                    <a16:rowId xmlns:a16="http://schemas.microsoft.com/office/drawing/2014/main" val="92883916"/>
                  </a:ext>
                </a:extLst>
              </a:tr>
            </a:tbl>
          </a:graphicData>
        </a:graphic>
      </p:graphicFrame>
    </p:spTree>
    <p:extLst>
      <p:ext uri="{BB962C8B-B14F-4D97-AF65-F5344CB8AC3E}">
        <p14:creationId xmlns:p14="http://schemas.microsoft.com/office/powerpoint/2010/main" val="3691805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9FE305-77EF-4933-B266-99B4DEC79ED3}"/>
              </a:ext>
            </a:extLst>
          </p:cNvPr>
          <p:cNvSpPr/>
          <p:nvPr/>
        </p:nvSpPr>
        <p:spPr>
          <a:xfrm>
            <a:off x="193374" y="73721"/>
            <a:ext cx="8545929" cy="523220"/>
          </a:xfrm>
          <a:prstGeom prst="rect">
            <a:avLst/>
          </a:prstGeom>
        </p:spPr>
        <p:txBody>
          <a:bodyPr wrap="none">
            <a:spAutoFit/>
          </a:bodyPr>
          <a:lstStyle/>
          <a:p>
            <a:r>
              <a:rPr lang="en-US" altLang="zh-CN" sz="2800" dirty="0"/>
              <a:t>OLAP&amp;ML Engine Computation Governance Problems</a:t>
            </a:r>
          </a:p>
        </p:txBody>
      </p:sp>
      <p:cxnSp>
        <p:nvCxnSpPr>
          <p:cNvPr id="3" name="直接连接符 2">
            <a:extLst>
              <a:ext uri="{FF2B5EF4-FFF2-40B4-BE49-F238E27FC236}">
                <a16:creationId xmlns:a16="http://schemas.microsoft.com/office/drawing/2014/main" id="{8BE5F038-0418-40F5-9F73-0E633F786C06}"/>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FA57C1B8-FFF6-4F38-92BA-9470481DC54A}"/>
              </a:ext>
            </a:extLst>
          </p:cNvPr>
          <p:cNvCxnSpPr/>
          <p:nvPr/>
        </p:nvCxnSpPr>
        <p:spPr>
          <a:xfrm>
            <a:off x="2735108" y="2492661"/>
            <a:ext cx="0" cy="3811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966E13D7-85DB-43A5-911D-13EE89F75EEB}"/>
              </a:ext>
            </a:extLst>
          </p:cNvPr>
          <p:cNvCxnSpPr/>
          <p:nvPr/>
        </p:nvCxnSpPr>
        <p:spPr>
          <a:xfrm>
            <a:off x="6129717" y="2492661"/>
            <a:ext cx="0" cy="3811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D7E7E4CD-8497-46AA-B3A7-1B7194F5724A}"/>
              </a:ext>
            </a:extLst>
          </p:cNvPr>
          <p:cNvCxnSpPr/>
          <p:nvPr/>
        </p:nvCxnSpPr>
        <p:spPr>
          <a:xfrm>
            <a:off x="9314014" y="2492661"/>
            <a:ext cx="0" cy="381134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05CA32D2-8448-462B-B690-1A1E90602DC3}"/>
              </a:ext>
            </a:extLst>
          </p:cNvPr>
          <p:cNvSpPr/>
          <p:nvPr/>
        </p:nvSpPr>
        <p:spPr>
          <a:xfrm>
            <a:off x="312789" y="2392862"/>
            <a:ext cx="2268570" cy="369332"/>
          </a:xfrm>
          <a:prstGeom prst="rect">
            <a:avLst/>
          </a:prstGeom>
        </p:spPr>
        <p:txBody>
          <a:bodyPr wrap="none">
            <a:spAutoFit/>
          </a:bodyPr>
          <a:lstStyle/>
          <a:p>
            <a:r>
              <a:rPr lang="en-US" altLang="zh-CN" dirty="0"/>
              <a:t>Environment Prepare</a:t>
            </a:r>
            <a:endParaRPr lang="zh-CN" altLang="en-US" dirty="0"/>
          </a:p>
        </p:txBody>
      </p:sp>
      <p:sp>
        <p:nvSpPr>
          <p:cNvPr id="8" name="矩形 7">
            <a:extLst>
              <a:ext uri="{FF2B5EF4-FFF2-40B4-BE49-F238E27FC236}">
                <a16:creationId xmlns:a16="http://schemas.microsoft.com/office/drawing/2014/main" id="{12FE2C05-E5E4-4987-95DA-966B0DA03FE9}"/>
              </a:ext>
            </a:extLst>
          </p:cNvPr>
          <p:cNvSpPr/>
          <p:nvPr/>
        </p:nvSpPr>
        <p:spPr>
          <a:xfrm>
            <a:off x="401801" y="3102275"/>
            <a:ext cx="2090546" cy="1754326"/>
          </a:xfrm>
          <a:prstGeom prst="rect">
            <a:avLst/>
          </a:prstGeom>
        </p:spPr>
        <p:txBody>
          <a:bodyPr wrap="square">
            <a:spAutoFit/>
          </a:bodyPr>
          <a:lstStyle/>
          <a:p>
            <a:pPr marL="285750" indent="-285750">
              <a:buFont typeface="Arial" panose="020B0604020202020204" pitchFamily="34" charset="0"/>
              <a:buChar char="•"/>
            </a:pPr>
            <a:r>
              <a:rPr lang="en-US" altLang="zh-CN" dirty="0"/>
              <a:t>Need to install and maintain multiple engine clients and runtime environments</a:t>
            </a:r>
          </a:p>
        </p:txBody>
      </p:sp>
      <p:sp>
        <p:nvSpPr>
          <p:cNvPr id="9" name="矩形 8">
            <a:extLst>
              <a:ext uri="{FF2B5EF4-FFF2-40B4-BE49-F238E27FC236}">
                <a16:creationId xmlns:a16="http://schemas.microsoft.com/office/drawing/2014/main" id="{AACE4CCE-251C-4415-AD5B-905F5B5964A8}"/>
              </a:ext>
            </a:extLst>
          </p:cNvPr>
          <p:cNvSpPr/>
          <p:nvPr/>
        </p:nvSpPr>
        <p:spPr>
          <a:xfrm>
            <a:off x="3798546" y="2392861"/>
            <a:ext cx="881973" cy="369332"/>
          </a:xfrm>
          <a:prstGeom prst="rect">
            <a:avLst/>
          </a:prstGeom>
        </p:spPr>
        <p:txBody>
          <a:bodyPr wrap="none">
            <a:spAutoFit/>
          </a:bodyPr>
          <a:lstStyle/>
          <a:p>
            <a:r>
              <a:rPr lang="en-US" altLang="zh-CN" dirty="0"/>
              <a:t>Submit</a:t>
            </a:r>
            <a:endParaRPr lang="zh-CN" altLang="en-US" dirty="0"/>
          </a:p>
        </p:txBody>
      </p:sp>
      <p:sp>
        <p:nvSpPr>
          <p:cNvPr id="10" name="矩形 9">
            <a:extLst>
              <a:ext uri="{FF2B5EF4-FFF2-40B4-BE49-F238E27FC236}">
                <a16:creationId xmlns:a16="http://schemas.microsoft.com/office/drawing/2014/main" id="{2CF0BF72-04BF-4868-B71A-9DA386B4F779}"/>
              </a:ext>
            </a:extLst>
          </p:cNvPr>
          <p:cNvSpPr/>
          <p:nvPr/>
        </p:nvSpPr>
        <p:spPr>
          <a:xfrm>
            <a:off x="7236766" y="2392861"/>
            <a:ext cx="942887" cy="369332"/>
          </a:xfrm>
          <a:prstGeom prst="rect">
            <a:avLst/>
          </a:prstGeom>
        </p:spPr>
        <p:txBody>
          <a:bodyPr wrap="none">
            <a:spAutoFit/>
          </a:bodyPr>
          <a:lstStyle/>
          <a:p>
            <a:r>
              <a:rPr lang="en-US" altLang="zh-CN" dirty="0"/>
              <a:t>Execute</a:t>
            </a:r>
            <a:endParaRPr lang="zh-CN" altLang="en-US" dirty="0"/>
          </a:p>
        </p:txBody>
      </p:sp>
      <p:sp>
        <p:nvSpPr>
          <p:cNvPr id="11" name="矩形 10">
            <a:extLst>
              <a:ext uri="{FF2B5EF4-FFF2-40B4-BE49-F238E27FC236}">
                <a16:creationId xmlns:a16="http://schemas.microsoft.com/office/drawing/2014/main" id="{4B342638-A3DC-436D-9E8A-0D14FF8A09F3}"/>
              </a:ext>
            </a:extLst>
          </p:cNvPr>
          <p:cNvSpPr/>
          <p:nvPr/>
        </p:nvSpPr>
        <p:spPr>
          <a:xfrm>
            <a:off x="10340693" y="2392862"/>
            <a:ext cx="1189749" cy="369332"/>
          </a:xfrm>
          <a:prstGeom prst="rect">
            <a:avLst/>
          </a:prstGeom>
        </p:spPr>
        <p:txBody>
          <a:bodyPr wrap="none">
            <a:spAutoFit/>
          </a:bodyPr>
          <a:lstStyle/>
          <a:p>
            <a:r>
              <a:rPr lang="en-US" altLang="zh-CN" dirty="0"/>
              <a:t>Operation</a:t>
            </a:r>
            <a:endParaRPr lang="zh-CN" altLang="en-US" dirty="0"/>
          </a:p>
        </p:txBody>
      </p:sp>
      <p:sp>
        <p:nvSpPr>
          <p:cNvPr id="12" name="矩形 11">
            <a:extLst>
              <a:ext uri="{FF2B5EF4-FFF2-40B4-BE49-F238E27FC236}">
                <a16:creationId xmlns:a16="http://schemas.microsoft.com/office/drawing/2014/main" id="{BADEF38C-AE09-4A97-A7B2-CB50A413BDA6}"/>
              </a:ext>
            </a:extLst>
          </p:cNvPr>
          <p:cNvSpPr/>
          <p:nvPr/>
        </p:nvSpPr>
        <p:spPr>
          <a:xfrm>
            <a:off x="256247" y="774352"/>
            <a:ext cx="11822977" cy="1015663"/>
          </a:xfrm>
          <a:prstGeom prst="rect">
            <a:avLst/>
          </a:prstGeom>
        </p:spPr>
        <p:txBody>
          <a:bodyPr wrap="square">
            <a:spAutoFit/>
          </a:bodyPr>
          <a:lstStyle/>
          <a:p>
            <a:r>
              <a:rPr lang="en-US" altLang="zh-CN" sz="2000" dirty="0"/>
              <a:t>A data tool/application system developer/maintainer could encounter following problems while dealing with OLAP&amp;ML engines.</a:t>
            </a:r>
          </a:p>
          <a:p>
            <a:r>
              <a:rPr lang="en-US" altLang="zh-CN" sz="2000" dirty="0" err="1"/>
              <a:t>OlapEC</a:t>
            </a:r>
            <a:r>
              <a:rPr lang="en-US" altLang="zh-CN" sz="2000" dirty="0"/>
              <a:t> is designed to solve OLAP&amp;ML engine computation governance problems.</a:t>
            </a:r>
          </a:p>
        </p:txBody>
      </p:sp>
      <p:sp>
        <p:nvSpPr>
          <p:cNvPr id="13" name="矩形 12">
            <a:extLst>
              <a:ext uri="{FF2B5EF4-FFF2-40B4-BE49-F238E27FC236}">
                <a16:creationId xmlns:a16="http://schemas.microsoft.com/office/drawing/2014/main" id="{26601F63-BEE8-40C3-953A-B94FE8C910C0}"/>
              </a:ext>
            </a:extLst>
          </p:cNvPr>
          <p:cNvSpPr/>
          <p:nvPr/>
        </p:nvSpPr>
        <p:spPr>
          <a:xfrm>
            <a:off x="2735108" y="3101094"/>
            <a:ext cx="3394608" cy="2031325"/>
          </a:xfrm>
          <a:prstGeom prst="rect">
            <a:avLst/>
          </a:prstGeom>
        </p:spPr>
        <p:txBody>
          <a:bodyPr wrap="square">
            <a:spAutoFit/>
          </a:bodyPr>
          <a:lstStyle/>
          <a:p>
            <a:pPr marL="285750" indent="-285750">
              <a:buFont typeface="Arial" panose="020B0604020202020204" pitchFamily="34" charset="0"/>
              <a:buChar char="•"/>
            </a:pPr>
            <a:r>
              <a:rPr lang="en-US" altLang="zh-CN" dirty="0"/>
              <a:t>Need to submit various types of tasks: SQL, Python, shell, Scala, Java, etc.</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Need to provide diversified interface: Restful/JDBC/Python/Shell </a:t>
            </a:r>
            <a:endParaRPr lang="zh-CN" altLang="en-US" dirty="0"/>
          </a:p>
        </p:txBody>
      </p:sp>
      <p:sp>
        <p:nvSpPr>
          <p:cNvPr id="14" name="矩形 13">
            <a:extLst>
              <a:ext uri="{FF2B5EF4-FFF2-40B4-BE49-F238E27FC236}">
                <a16:creationId xmlns:a16="http://schemas.microsoft.com/office/drawing/2014/main" id="{D7A30795-4EC8-4A26-93FC-044D6421D935}"/>
              </a:ext>
            </a:extLst>
          </p:cNvPr>
          <p:cNvSpPr/>
          <p:nvPr/>
        </p:nvSpPr>
        <p:spPr>
          <a:xfrm>
            <a:off x="6129717" y="3101094"/>
            <a:ext cx="3394609" cy="1754326"/>
          </a:xfrm>
          <a:prstGeom prst="rect">
            <a:avLst/>
          </a:prstGeom>
        </p:spPr>
        <p:txBody>
          <a:bodyPr wrap="square">
            <a:spAutoFit/>
          </a:bodyPr>
          <a:lstStyle/>
          <a:p>
            <a:pPr marL="285750" indent="-285750">
              <a:buFont typeface="Arial" panose="020B0604020202020204" pitchFamily="34" charset="0"/>
              <a:buChar char="•"/>
            </a:pPr>
            <a:r>
              <a:rPr lang="en-US" altLang="zh-CN" dirty="0"/>
              <a:t>Need to customize parameters and rules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Need to obtain the task execution result set, task status and logs </a:t>
            </a:r>
            <a:endParaRPr lang="zh-CN" altLang="en-US" dirty="0"/>
          </a:p>
        </p:txBody>
      </p:sp>
      <p:sp>
        <p:nvSpPr>
          <p:cNvPr id="15" name="矩形 14">
            <a:extLst>
              <a:ext uri="{FF2B5EF4-FFF2-40B4-BE49-F238E27FC236}">
                <a16:creationId xmlns:a16="http://schemas.microsoft.com/office/drawing/2014/main" id="{649D4E30-85B1-40AF-A657-9C66F48C8927}"/>
              </a:ext>
            </a:extLst>
          </p:cNvPr>
          <p:cNvSpPr/>
          <p:nvPr/>
        </p:nvSpPr>
        <p:spPr>
          <a:xfrm>
            <a:off x="9314014" y="3170515"/>
            <a:ext cx="2877986" cy="1754326"/>
          </a:xfrm>
          <a:prstGeom prst="rect">
            <a:avLst/>
          </a:prstGeom>
        </p:spPr>
        <p:txBody>
          <a:bodyPr wrap="square">
            <a:spAutoFit/>
          </a:bodyPr>
          <a:lstStyle/>
          <a:p>
            <a:pPr marL="285750" indent="-285750">
              <a:buFont typeface="Arial" panose="020B0604020202020204" pitchFamily="34" charset="0"/>
              <a:buChar char="•"/>
            </a:pPr>
            <a:r>
              <a:rPr lang="en-US" altLang="zh-CN" dirty="0"/>
              <a:t>Problems such as multi-tenant, high concurrency, high availability, fine-grained resource control, and audit need to be solved</a:t>
            </a:r>
            <a:endParaRPr lang="zh-CN" altLang="en-US" dirty="0"/>
          </a:p>
        </p:txBody>
      </p:sp>
      <p:pic>
        <p:nvPicPr>
          <p:cNvPr id="16" name="图片 15">
            <a:extLst>
              <a:ext uri="{FF2B5EF4-FFF2-40B4-BE49-F238E27FC236}">
                <a16:creationId xmlns:a16="http://schemas.microsoft.com/office/drawing/2014/main" id="{90DA9C18-3D9D-467A-A0A7-AA4419BAA1D0}"/>
              </a:ext>
            </a:extLst>
          </p:cNvPr>
          <p:cNvPicPr>
            <a:picLocks noChangeAspect="1"/>
          </p:cNvPicPr>
          <p:nvPr/>
        </p:nvPicPr>
        <p:blipFill>
          <a:blip r:embed="rId3"/>
          <a:stretch>
            <a:fillRect/>
          </a:stretch>
        </p:blipFill>
        <p:spPr>
          <a:xfrm>
            <a:off x="5341112" y="5490570"/>
            <a:ext cx="1614745" cy="1280441"/>
          </a:xfrm>
          <a:prstGeom prst="rect">
            <a:avLst/>
          </a:prstGeom>
        </p:spPr>
      </p:pic>
    </p:spTree>
    <p:extLst>
      <p:ext uri="{BB962C8B-B14F-4D97-AF65-F5344CB8AC3E}">
        <p14:creationId xmlns:p14="http://schemas.microsoft.com/office/powerpoint/2010/main" val="3245982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E2C0285-C14E-4BCC-A677-CC69212AA78E}"/>
              </a:ext>
            </a:extLst>
          </p:cNvPr>
          <p:cNvPicPr>
            <a:picLocks noChangeAspect="1"/>
          </p:cNvPicPr>
          <p:nvPr/>
        </p:nvPicPr>
        <p:blipFill>
          <a:blip r:embed="rId3"/>
          <a:stretch>
            <a:fillRect/>
          </a:stretch>
        </p:blipFill>
        <p:spPr>
          <a:xfrm>
            <a:off x="496824" y="2281481"/>
            <a:ext cx="11353800" cy="4528230"/>
          </a:xfrm>
          <a:prstGeom prst="rect">
            <a:avLst/>
          </a:prstGeom>
          <a:solidFill>
            <a:schemeClr val="bg1"/>
          </a:solidFill>
        </p:spPr>
      </p:pic>
      <p:pic>
        <p:nvPicPr>
          <p:cNvPr id="3" name="图片 2">
            <a:extLst>
              <a:ext uri="{FF2B5EF4-FFF2-40B4-BE49-F238E27FC236}">
                <a16:creationId xmlns:a16="http://schemas.microsoft.com/office/drawing/2014/main" id="{A18C6264-492E-4819-8B0C-B1EB1D00E6C0}"/>
              </a:ext>
            </a:extLst>
          </p:cNvPr>
          <p:cNvPicPr>
            <a:picLocks noChangeAspect="1"/>
          </p:cNvPicPr>
          <p:nvPr/>
        </p:nvPicPr>
        <p:blipFill>
          <a:blip r:embed="rId4"/>
          <a:stretch>
            <a:fillRect/>
          </a:stretch>
        </p:blipFill>
        <p:spPr>
          <a:xfrm>
            <a:off x="941695" y="1635935"/>
            <a:ext cx="2351799" cy="698690"/>
          </a:xfrm>
          <a:prstGeom prst="rect">
            <a:avLst/>
          </a:prstGeom>
        </p:spPr>
      </p:pic>
      <p:pic>
        <p:nvPicPr>
          <p:cNvPr id="4" name="图片 3">
            <a:extLst>
              <a:ext uri="{FF2B5EF4-FFF2-40B4-BE49-F238E27FC236}">
                <a16:creationId xmlns:a16="http://schemas.microsoft.com/office/drawing/2014/main" id="{96C37BA9-2E3C-4F2C-A76B-1E2FDC9A397B}"/>
              </a:ext>
            </a:extLst>
          </p:cNvPr>
          <p:cNvPicPr>
            <a:picLocks noChangeAspect="1"/>
          </p:cNvPicPr>
          <p:nvPr/>
        </p:nvPicPr>
        <p:blipFill>
          <a:blip r:embed="rId4"/>
          <a:stretch>
            <a:fillRect/>
          </a:stretch>
        </p:blipFill>
        <p:spPr>
          <a:xfrm>
            <a:off x="3689490" y="1635935"/>
            <a:ext cx="2351799" cy="698690"/>
          </a:xfrm>
          <a:prstGeom prst="rect">
            <a:avLst/>
          </a:prstGeom>
        </p:spPr>
      </p:pic>
      <p:pic>
        <p:nvPicPr>
          <p:cNvPr id="5" name="图片 4">
            <a:extLst>
              <a:ext uri="{FF2B5EF4-FFF2-40B4-BE49-F238E27FC236}">
                <a16:creationId xmlns:a16="http://schemas.microsoft.com/office/drawing/2014/main" id="{CE4BE3AE-D653-42CD-9BD9-90271323DA4E}"/>
              </a:ext>
            </a:extLst>
          </p:cNvPr>
          <p:cNvPicPr>
            <a:picLocks noChangeAspect="1"/>
          </p:cNvPicPr>
          <p:nvPr/>
        </p:nvPicPr>
        <p:blipFill>
          <a:blip r:embed="rId4"/>
          <a:stretch>
            <a:fillRect/>
          </a:stretch>
        </p:blipFill>
        <p:spPr>
          <a:xfrm>
            <a:off x="6437285" y="1635935"/>
            <a:ext cx="2351799" cy="698690"/>
          </a:xfrm>
          <a:prstGeom prst="rect">
            <a:avLst/>
          </a:prstGeom>
        </p:spPr>
      </p:pic>
      <p:pic>
        <p:nvPicPr>
          <p:cNvPr id="6" name="图片 5">
            <a:extLst>
              <a:ext uri="{FF2B5EF4-FFF2-40B4-BE49-F238E27FC236}">
                <a16:creationId xmlns:a16="http://schemas.microsoft.com/office/drawing/2014/main" id="{509365B1-CD9D-4456-A850-5CFE57601F75}"/>
              </a:ext>
            </a:extLst>
          </p:cNvPr>
          <p:cNvPicPr>
            <a:picLocks noChangeAspect="1"/>
          </p:cNvPicPr>
          <p:nvPr/>
        </p:nvPicPr>
        <p:blipFill>
          <a:blip r:embed="rId4"/>
          <a:stretch>
            <a:fillRect/>
          </a:stretch>
        </p:blipFill>
        <p:spPr>
          <a:xfrm>
            <a:off x="9185079" y="1635935"/>
            <a:ext cx="2351799" cy="698690"/>
          </a:xfrm>
          <a:prstGeom prst="rect">
            <a:avLst/>
          </a:prstGeom>
        </p:spPr>
      </p:pic>
      <p:sp>
        <p:nvSpPr>
          <p:cNvPr id="7" name="矩形 6">
            <a:extLst>
              <a:ext uri="{FF2B5EF4-FFF2-40B4-BE49-F238E27FC236}">
                <a16:creationId xmlns:a16="http://schemas.microsoft.com/office/drawing/2014/main" id="{275A4A0B-8BB9-4125-8594-4EFF9795D21A}"/>
              </a:ext>
            </a:extLst>
          </p:cNvPr>
          <p:cNvSpPr/>
          <p:nvPr/>
        </p:nvSpPr>
        <p:spPr>
          <a:xfrm>
            <a:off x="263782" y="580784"/>
            <a:ext cx="9313355" cy="1015663"/>
          </a:xfrm>
          <a:prstGeom prst="rect">
            <a:avLst/>
          </a:prstGeom>
        </p:spPr>
        <p:txBody>
          <a:bodyPr wrap="square">
            <a:spAutoFit/>
          </a:bodyPr>
          <a:lstStyle/>
          <a:p>
            <a:pPr marL="342900" indent="-342900">
              <a:buFont typeface="Arial" panose="020B0604020202020204" pitchFamily="34" charset="0"/>
              <a:buChar char="•"/>
            </a:pPr>
            <a:r>
              <a:rPr lang="en-US" altLang="zh-CN" sz="2000" dirty="0"/>
              <a:t>Need to install and maintain multiple engine clients and runtime environments.</a:t>
            </a:r>
          </a:p>
          <a:p>
            <a:pPr marL="342900" indent="-342900">
              <a:buFont typeface="Arial" panose="020B0604020202020204" pitchFamily="34" charset="0"/>
              <a:buChar char="•"/>
            </a:pPr>
            <a:r>
              <a:rPr lang="en-US" altLang="zh-CN" sz="2000" dirty="0"/>
              <a:t>Need to submit various types of tasks: SQL, Python, shell, Scala, Java, etc.</a:t>
            </a:r>
          </a:p>
          <a:p>
            <a:pPr marL="342900" indent="-342900">
              <a:buFont typeface="Arial" panose="020B0604020202020204" pitchFamily="34" charset="0"/>
              <a:buChar char="•"/>
            </a:pPr>
            <a:r>
              <a:rPr lang="en-US" altLang="zh-CN" sz="2000" dirty="0"/>
              <a:t>Need to provide diversified interface: Restful/JDBC/Python/Shell.</a:t>
            </a:r>
            <a:endParaRPr lang="zh-CN" altLang="en-US" sz="2000" dirty="0"/>
          </a:p>
        </p:txBody>
      </p:sp>
      <p:sp>
        <p:nvSpPr>
          <p:cNvPr id="8" name="矩形 7">
            <a:extLst>
              <a:ext uri="{FF2B5EF4-FFF2-40B4-BE49-F238E27FC236}">
                <a16:creationId xmlns:a16="http://schemas.microsoft.com/office/drawing/2014/main" id="{B367E1A8-1101-4BF3-A6EA-E86B46E20072}"/>
              </a:ext>
            </a:extLst>
          </p:cNvPr>
          <p:cNvSpPr/>
          <p:nvPr/>
        </p:nvSpPr>
        <p:spPr>
          <a:xfrm>
            <a:off x="57920" y="68853"/>
            <a:ext cx="11966737" cy="523220"/>
          </a:xfrm>
          <a:prstGeom prst="rect">
            <a:avLst/>
          </a:prstGeom>
        </p:spPr>
        <p:txBody>
          <a:bodyPr wrap="none">
            <a:spAutoFit/>
          </a:bodyPr>
          <a:lstStyle/>
          <a:p>
            <a:r>
              <a:rPr lang="en-US" altLang="zh-CN" sz="2800" dirty="0"/>
              <a:t>OLAP&amp;ML Engine Computation Governance Problems-Environment Prepare</a:t>
            </a:r>
          </a:p>
        </p:txBody>
      </p:sp>
      <p:cxnSp>
        <p:nvCxnSpPr>
          <p:cNvPr id="9" name="直接连接符 8">
            <a:extLst>
              <a:ext uri="{FF2B5EF4-FFF2-40B4-BE49-F238E27FC236}">
                <a16:creationId xmlns:a16="http://schemas.microsoft.com/office/drawing/2014/main" id="{CD7CAF46-FB13-4A01-982C-D126602681AA}"/>
              </a:ext>
            </a:extLst>
          </p:cNvPr>
          <p:cNvCxnSpPr>
            <a:cxnSpLocks/>
          </p:cNvCxnSpPr>
          <p:nvPr/>
        </p:nvCxnSpPr>
        <p:spPr>
          <a:xfrm>
            <a:off x="139700" y="544297"/>
            <a:ext cx="69319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797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00504BA-89CF-4FD9-B4E4-265CB860B0FE}"/>
              </a:ext>
            </a:extLst>
          </p:cNvPr>
          <p:cNvPicPr>
            <a:picLocks noChangeAspect="1"/>
          </p:cNvPicPr>
          <p:nvPr/>
        </p:nvPicPr>
        <p:blipFill>
          <a:blip r:embed="rId3"/>
          <a:stretch>
            <a:fillRect/>
          </a:stretch>
        </p:blipFill>
        <p:spPr>
          <a:xfrm>
            <a:off x="347372" y="1856232"/>
            <a:ext cx="11661848" cy="4736592"/>
          </a:xfrm>
          <a:prstGeom prst="rect">
            <a:avLst/>
          </a:prstGeom>
          <a:solidFill>
            <a:schemeClr val="bg1"/>
          </a:solidFill>
        </p:spPr>
      </p:pic>
      <p:pic>
        <p:nvPicPr>
          <p:cNvPr id="4" name="图片 3">
            <a:extLst>
              <a:ext uri="{FF2B5EF4-FFF2-40B4-BE49-F238E27FC236}">
                <a16:creationId xmlns:a16="http://schemas.microsoft.com/office/drawing/2014/main" id="{F5477E4F-1523-454D-8D33-E4F3F9174F65}"/>
              </a:ext>
            </a:extLst>
          </p:cNvPr>
          <p:cNvPicPr>
            <a:picLocks noChangeAspect="1"/>
          </p:cNvPicPr>
          <p:nvPr/>
        </p:nvPicPr>
        <p:blipFill>
          <a:blip r:embed="rId4"/>
          <a:stretch>
            <a:fillRect/>
          </a:stretch>
        </p:blipFill>
        <p:spPr>
          <a:xfrm>
            <a:off x="4186236" y="3654940"/>
            <a:ext cx="3004228" cy="892518"/>
          </a:xfrm>
          <a:prstGeom prst="rect">
            <a:avLst/>
          </a:prstGeom>
        </p:spPr>
      </p:pic>
      <p:sp>
        <p:nvSpPr>
          <p:cNvPr id="5" name="矩形 4">
            <a:extLst>
              <a:ext uri="{FF2B5EF4-FFF2-40B4-BE49-F238E27FC236}">
                <a16:creationId xmlns:a16="http://schemas.microsoft.com/office/drawing/2014/main" id="{E056EAFD-F955-4389-9ED1-224A9D382944}"/>
              </a:ext>
            </a:extLst>
          </p:cNvPr>
          <p:cNvSpPr/>
          <p:nvPr/>
        </p:nvSpPr>
        <p:spPr>
          <a:xfrm>
            <a:off x="193374" y="73721"/>
            <a:ext cx="9865201" cy="523220"/>
          </a:xfrm>
          <a:prstGeom prst="rect">
            <a:avLst/>
          </a:prstGeom>
        </p:spPr>
        <p:txBody>
          <a:bodyPr wrap="square">
            <a:spAutoFit/>
          </a:bodyPr>
          <a:lstStyle/>
          <a:p>
            <a:r>
              <a:rPr lang="en-US" altLang="zh-CN" sz="2800" dirty="0"/>
              <a:t>Linkis Computation Governance Solution-Environment Prepare</a:t>
            </a:r>
          </a:p>
        </p:txBody>
      </p:sp>
      <p:cxnSp>
        <p:nvCxnSpPr>
          <p:cNvPr id="6" name="直接连接符 5">
            <a:extLst>
              <a:ext uri="{FF2B5EF4-FFF2-40B4-BE49-F238E27FC236}">
                <a16:creationId xmlns:a16="http://schemas.microsoft.com/office/drawing/2014/main" id="{875B7DC5-29A5-423B-AF9E-0A47528E351F}"/>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0C73D81E-4B86-4BAD-8F90-F476BE058CB5}"/>
              </a:ext>
            </a:extLst>
          </p:cNvPr>
          <p:cNvSpPr/>
          <p:nvPr/>
        </p:nvSpPr>
        <p:spPr>
          <a:xfrm>
            <a:off x="263782" y="656505"/>
            <a:ext cx="11605130" cy="1323439"/>
          </a:xfrm>
          <a:prstGeom prst="rect">
            <a:avLst/>
          </a:prstGeom>
        </p:spPr>
        <p:txBody>
          <a:bodyPr wrap="square">
            <a:spAutoFit/>
          </a:bodyPr>
          <a:lstStyle/>
          <a:p>
            <a:pPr marL="342900" indent="-342900">
              <a:buFont typeface="Arial" panose="020B0604020202020204" pitchFamily="34" charset="0"/>
              <a:buChar char="•"/>
            </a:pPr>
            <a:r>
              <a:rPr lang="en-US" altLang="zh-CN" sz="2000" dirty="0"/>
              <a:t>Decouple the upper and underlying layers, simplify environment maintenance.</a:t>
            </a:r>
          </a:p>
          <a:p>
            <a:pPr marL="342900" indent="-342900">
              <a:buFont typeface="Arial" panose="020B0604020202020204" pitchFamily="34" charset="0"/>
              <a:buChar char="•"/>
            </a:pPr>
            <a:r>
              <a:rPr lang="en-US" altLang="zh-CN" sz="2000" dirty="0"/>
              <a:t>Support various types of tasks: SQL, Python, Shell, Scala, Java, etc. </a:t>
            </a:r>
          </a:p>
          <a:p>
            <a:pPr marL="342900" indent="-342900">
              <a:buFont typeface="Arial" panose="020B0604020202020204" pitchFamily="34" charset="0"/>
              <a:buChar char="•"/>
            </a:pPr>
            <a:r>
              <a:rPr lang="en-US" altLang="zh-CN" sz="2000" dirty="0"/>
              <a:t>Support diversified interface: Restful/JDBC/Python/Shell. Flexible and convenient.</a:t>
            </a:r>
            <a:endParaRPr lang="zh-CN" altLang="en-US" sz="2000" dirty="0"/>
          </a:p>
          <a:p>
            <a:endParaRPr lang="en-US" altLang="zh-CN" sz="2000" dirty="0"/>
          </a:p>
        </p:txBody>
      </p:sp>
      <p:graphicFrame>
        <p:nvGraphicFramePr>
          <p:cNvPr id="8" name="表格 7">
            <a:extLst>
              <a:ext uri="{FF2B5EF4-FFF2-40B4-BE49-F238E27FC236}">
                <a16:creationId xmlns:a16="http://schemas.microsoft.com/office/drawing/2014/main" id="{2CD10CE7-0DDC-4967-BFD5-EBB77EDF398E}"/>
              </a:ext>
            </a:extLst>
          </p:cNvPr>
          <p:cNvGraphicFramePr>
            <a:graphicFrameLocks noGrp="1" noChangeAspect="1"/>
          </p:cNvGraphicFramePr>
          <p:nvPr>
            <p:extLst>
              <p:ext uri="{D42A27DB-BD31-4B8C-83A1-F6EECF244321}">
                <p14:modId xmlns:p14="http://schemas.microsoft.com/office/powerpoint/2010/main" val="376281307"/>
              </p:ext>
            </p:extLst>
          </p:nvPr>
        </p:nvGraphicFramePr>
        <p:xfrm>
          <a:off x="4374160" y="3404908"/>
          <a:ext cx="2593568" cy="219710"/>
        </p:xfrm>
        <a:graphic>
          <a:graphicData uri="http://schemas.openxmlformats.org/drawingml/2006/table">
            <a:tbl>
              <a:tblPr/>
              <a:tblGrid>
                <a:gridCol w="2593568">
                  <a:extLst>
                    <a:ext uri="{9D8B030D-6E8A-4147-A177-3AD203B41FA5}">
                      <a16:colId xmlns:a16="http://schemas.microsoft.com/office/drawing/2014/main" val="3879115834"/>
                    </a:ext>
                  </a:extLst>
                </a:gridCol>
              </a:tblGrid>
              <a:tr h="0">
                <a:tc>
                  <a:txBody>
                    <a:bodyPr/>
                    <a:lst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1pPr>
                      <a:lvl2pPr marL="0" marR="0" indent="228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2pPr>
                      <a:lvl3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3pPr>
                      <a:lvl4pPr marL="0" marR="0" indent="685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4pPr>
                      <a:lvl5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5pPr>
                      <a:lvl6pPr marL="0" marR="0" indent="1143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6pPr>
                      <a:lvl7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7pPr>
                      <a:lvl8pPr marL="0" marR="0" indent="1600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8pPr>
                      <a:lvl9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9pPr>
                    </a:lstStyle>
                    <a:p>
                      <a:pPr algn="ctr" fontAlgn="b"/>
                      <a:r>
                        <a:rPr lang="en-US" sz="1400" b="0" i="0" u="none" strike="noStrike" dirty="0">
                          <a:solidFill>
                            <a:srgbClr val="000000"/>
                          </a:solidFill>
                          <a:effectLst/>
                          <a:latin typeface="等线" panose="02010600030101010101" pitchFamily="2" charset="-122"/>
                          <a:ea typeface="等线" panose="02010600030101010101" pitchFamily="2" charset="-122"/>
                        </a:rPr>
                        <a:t>Restful/JDBC/Python/Shell </a:t>
                      </a:r>
                    </a:p>
                  </a:txBody>
                  <a:tcPr marL="6350" marR="6350" marT="6350" marB="0" anchor="b">
                    <a:lnL>
                      <a:noFill/>
                    </a:lnL>
                    <a:lnR>
                      <a:noFill/>
                    </a:lnR>
                    <a:lnT>
                      <a:noFill/>
                    </a:lnT>
                    <a:lnB>
                      <a:no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584006593"/>
                  </a:ext>
                </a:extLst>
              </a:tr>
            </a:tbl>
          </a:graphicData>
        </a:graphic>
      </p:graphicFrame>
      <p:graphicFrame>
        <p:nvGraphicFramePr>
          <p:cNvPr id="9" name="表格 8">
            <a:extLst>
              <a:ext uri="{FF2B5EF4-FFF2-40B4-BE49-F238E27FC236}">
                <a16:creationId xmlns:a16="http://schemas.microsoft.com/office/drawing/2014/main" id="{9383CE10-2DED-499D-A7EE-830246891598}"/>
              </a:ext>
            </a:extLst>
          </p:cNvPr>
          <p:cNvGraphicFramePr>
            <a:graphicFrameLocks noGrp="1" noChangeAspect="1"/>
          </p:cNvGraphicFramePr>
          <p:nvPr>
            <p:extLst>
              <p:ext uri="{D42A27DB-BD31-4B8C-83A1-F6EECF244321}">
                <p14:modId xmlns:p14="http://schemas.microsoft.com/office/powerpoint/2010/main" val="3138656820"/>
              </p:ext>
            </p:extLst>
          </p:nvPr>
        </p:nvGraphicFramePr>
        <p:xfrm>
          <a:off x="4391566" y="2959961"/>
          <a:ext cx="2593568" cy="219710"/>
        </p:xfrm>
        <a:graphic>
          <a:graphicData uri="http://schemas.openxmlformats.org/drawingml/2006/table">
            <a:tbl>
              <a:tblPr/>
              <a:tblGrid>
                <a:gridCol w="2593568">
                  <a:extLst>
                    <a:ext uri="{9D8B030D-6E8A-4147-A177-3AD203B41FA5}">
                      <a16:colId xmlns:a16="http://schemas.microsoft.com/office/drawing/2014/main" val="3879115834"/>
                    </a:ext>
                  </a:extLst>
                </a:gridCol>
              </a:tblGrid>
              <a:tr h="0">
                <a:tc>
                  <a:txBody>
                    <a:bodyPr/>
                    <a:lst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1pPr>
                      <a:lvl2pPr marL="0" marR="0" indent="228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2pPr>
                      <a:lvl3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3pPr>
                      <a:lvl4pPr marL="0" marR="0" indent="685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4pPr>
                      <a:lvl5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5pPr>
                      <a:lvl6pPr marL="0" marR="0" indent="1143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6pPr>
                      <a:lvl7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7pPr>
                      <a:lvl8pPr marL="0" marR="0" indent="1600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8pPr>
                      <a:lvl9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9pPr>
                    </a:lstStyle>
                    <a:p>
                      <a:pPr algn="ctr" fontAlgn="b"/>
                      <a:r>
                        <a:rPr lang="en-US" sz="1400" b="0" i="0" u="none" strike="noStrike" dirty="0">
                          <a:solidFill>
                            <a:srgbClr val="000000"/>
                          </a:solidFill>
                          <a:effectLst/>
                          <a:latin typeface="等线" panose="02010600030101010101" pitchFamily="2" charset="-122"/>
                          <a:ea typeface="等线" panose="02010600030101010101" pitchFamily="2" charset="-122"/>
                        </a:rPr>
                        <a:t>SQL, Python, Shell, Scala, Java</a:t>
                      </a:r>
                    </a:p>
                  </a:txBody>
                  <a:tcPr marL="6350" marR="6350" marT="6350" marB="0" anchor="b">
                    <a:lnL>
                      <a:noFill/>
                    </a:lnL>
                    <a:lnR>
                      <a:noFill/>
                    </a:lnR>
                    <a:lnT>
                      <a:noFill/>
                    </a:lnT>
                    <a:lnB>
                      <a:no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584006593"/>
                  </a:ext>
                </a:extLst>
              </a:tr>
            </a:tbl>
          </a:graphicData>
        </a:graphic>
      </p:graphicFrame>
      <p:sp>
        <p:nvSpPr>
          <p:cNvPr id="10" name="矩形 9">
            <a:extLst>
              <a:ext uri="{FF2B5EF4-FFF2-40B4-BE49-F238E27FC236}">
                <a16:creationId xmlns:a16="http://schemas.microsoft.com/office/drawing/2014/main" id="{000545C4-F4E0-4002-832E-16DC9B75DE5B}"/>
              </a:ext>
            </a:extLst>
          </p:cNvPr>
          <p:cNvSpPr/>
          <p:nvPr/>
        </p:nvSpPr>
        <p:spPr>
          <a:xfrm rot="1232351">
            <a:off x="9972099" y="1105786"/>
            <a:ext cx="1194558" cy="400110"/>
          </a:xfrm>
          <a:prstGeom prst="rect">
            <a:avLst/>
          </a:prstGeom>
          <a:ln w="25400">
            <a:solidFill>
              <a:schemeClr val="accent6"/>
            </a:solidFill>
          </a:ln>
        </p:spPr>
        <p:txBody>
          <a:bodyPr wrap="none">
            <a:spAutoFit/>
          </a:bodyPr>
          <a:lstStyle/>
          <a:p>
            <a:r>
              <a:rPr lang="en-US" altLang="zh-CN" sz="2000" dirty="0"/>
              <a:t>Solutions</a:t>
            </a:r>
            <a:endParaRPr lang="zh-CN" altLang="en-US" sz="2400" dirty="0"/>
          </a:p>
        </p:txBody>
      </p:sp>
    </p:spTree>
    <p:extLst>
      <p:ext uri="{BB962C8B-B14F-4D97-AF65-F5344CB8AC3E}">
        <p14:creationId xmlns:p14="http://schemas.microsoft.com/office/powerpoint/2010/main" val="298660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C6BCE98-6F27-45D1-8B3F-2DC73C94D79E}"/>
              </a:ext>
            </a:extLst>
          </p:cNvPr>
          <p:cNvSpPr/>
          <p:nvPr/>
        </p:nvSpPr>
        <p:spPr>
          <a:xfrm>
            <a:off x="193374" y="73721"/>
            <a:ext cx="7707559" cy="523220"/>
          </a:xfrm>
          <a:prstGeom prst="rect">
            <a:avLst/>
          </a:prstGeom>
        </p:spPr>
        <p:txBody>
          <a:bodyPr wrap="none">
            <a:spAutoFit/>
          </a:bodyPr>
          <a:lstStyle/>
          <a:p>
            <a:r>
              <a:rPr lang="en-US" altLang="zh-CN" sz="2800" dirty="0"/>
              <a:t>Linkis Computation Governance Solution-Submit</a:t>
            </a:r>
          </a:p>
        </p:txBody>
      </p:sp>
      <p:cxnSp>
        <p:nvCxnSpPr>
          <p:cNvPr id="3" name="直接连接符 2">
            <a:extLst>
              <a:ext uri="{FF2B5EF4-FFF2-40B4-BE49-F238E27FC236}">
                <a16:creationId xmlns:a16="http://schemas.microsoft.com/office/drawing/2014/main" id="{C28C302A-1150-481B-B1D1-15A0A9844201}"/>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0B2F6EDE-FA34-4A03-918F-220AF9508801}"/>
              </a:ext>
            </a:extLst>
          </p:cNvPr>
          <p:cNvSpPr/>
          <p:nvPr/>
        </p:nvSpPr>
        <p:spPr>
          <a:xfrm>
            <a:off x="263782" y="656505"/>
            <a:ext cx="11605130" cy="1323439"/>
          </a:xfrm>
          <a:prstGeom prst="rect">
            <a:avLst/>
          </a:prstGeom>
        </p:spPr>
        <p:txBody>
          <a:bodyPr wrap="square">
            <a:spAutoFit/>
          </a:bodyPr>
          <a:lstStyle/>
          <a:p>
            <a:pPr marL="342900" indent="-342900">
              <a:buFont typeface="Arial" panose="020B0604020202020204" pitchFamily="34" charset="0"/>
              <a:buChar char="•"/>
            </a:pPr>
            <a:r>
              <a:rPr lang="en-US" altLang="zh-CN" sz="2000" dirty="0"/>
              <a:t>Decouple the upper and underlying layers, simplify environment maintenance.</a:t>
            </a:r>
          </a:p>
          <a:p>
            <a:pPr marL="342900" indent="-342900">
              <a:buFont typeface="Arial" panose="020B0604020202020204" pitchFamily="34" charset="0"/>
              <a:buChar char="•"/>
            </a:pPr>
            <a:r>
              <a:rPr lang="en-US" altLang="zh-CN" sz="2000" dirty="0"/>
              <a:t>Support various types of tasks: SQL, Python, Shell, Scala, Java, etc.</a:t>
            </a:r>
          </a:p>
          <a:p>
            <a:pPr marL="342900" indent="-342900">
              <a:buFont typeface="Arial" panose="020B0604020202020204" pitchFamily="34" charset="0"/>
              <a:buChar char="•"/>
            </a:pPr>
            <a:r>
              <a:rPr lang="en-US" altLang="zh-CN" sz="2000" dirty="0"/>
              <a:t>Support diversified interface: Restful/JDBC/Python/Shell.</a:t>
            </a:r>
            <a:r>
              <a:rPr lang="zh-CN" altLang="en-US" sz="2000" dirty="0"/>
              <a:t> </a:t>
            </a:r>
            <a:r>
              <a:rPr lang="en-US" altLang="zh-CN" sz="2000" dirty="0"/>
              <a:t>Flexible and convenient.</a:t>
            </a:r>
            <a:endParaRPr lang="zh-CN" altLang="en-US" sz="2000" dirty="0"/>
          </a:p>
          <a:p>
            <a:endParaRPr lang="en-US" altLang="zh-CN" sz="2000" dirty="0"/>
          </a:p>
        </p:txBody>
      </p:sp>
      <p:sp>
        <p:nvSpPr>
          <p:cNvPr id="5" name="矩形 4">
            <a:extLst>
              <a:ext uri="{FF2B5EF4-FFF2-40B4-BE49-F238E27FC236}">
                <a16:creationId xmlns:a16="http://schemas.microsoft.com/office/drawing/2014/main" id="{7272C9A9-785B-4C56-BF6C-13F309EF46A2}"/>
              </a:ext>
            </a:extLst>
          </p:cNvPr>
          <p:cNvSpPr/>
          <p:nvPr/>
        </p:nvSpPr>
        <p:spPr>
          <a:xfrm rot="1232351">
            <a:off x="10310765" y="1338906"/>
            <a:ext cx="1194558" cy="400110"/>
          </a:xfrm>
          <a:prstGeom prst="rect">
            <a:avLst/>
          </a:prstGeom>
          <a:ln w="25400">
            <a:solidFill>
              <a:schemeClr val="accent6"/>
            </a:solidFill>
          </a:ln>
        </p:spPr>
        <p:txBody>
          <a:bodyPr wrap="none">
            <a:spAutoFit/>
          </a:bodyPr>
          <a:lstStyle/>
          <a:p>
            <a:r>
              <a:rPr lang="en-US" altLang="zh-CN" sz="2000" dirty="0"/>
              <a:t>Solutions</a:t>
            </a:r>
            <a:endParaRPr lang="zh-CN" altLang="en-US" sz="2400" dirty="0"/>
          </a:p>
        </p:txBody>
      </p:sp>
      <p:sp>
        <p:nvSpPr>
          <p:cNvPr id="6" name="文本框 5">
            <a:extLst>
              <a:ext uri="{FF2B5EF4-FFF2-40B4-BE49-F238E27FC236}">
                <a16:creationId xmlns:a16="http://schemas.microsoft.com/office/drawing/2014/main" id="{B2B600D7-60EF-4D7C-BD6E-4F486C28D777}"/>
              </a:ext>
            </a:extLst>
          </p:cNvPr>
          <p:cNvSpPr txBox="1"/>
          <p:nvPr/>
        </p:nvSpPr>
        <p:spPr>
          <a:xfrm>
            <a:off x="139699" y="3042154"/>
            <a:ext cx="3405167" cy="3293209"/>
          </a:xfrm>
          <a:prstGeom prst="rect">
            <a:avLst/>
          </a:prstGeom>
          <a:noFill/>
        </p:spPr>
        <p:txBody>
          <a:bodyPr wrap="square" rtlCol="0">
            <a:spAutoFit/>
          </a:bodyPr>
          <a:lstStyle/>
          <a:p>
            <a:r>
              <a:rPr lang="en-US" altLang="zh-CN" sz="1600" dirty="0">
                <a:solidFill>
                  <a:srgbClr val="92D050"/>
                </a:solidFill>
                <a:latin typeface="+mn-ea"/>
              </a:rPr>
              <a:t>/</a:t>
            </a:r>
            <a:r>
              <a:rPr lang="en-US" altLang="zh-CN" sz="1600" dirty="0" err="1">
                <a:solidFill>
                  <a:srgbClr val="92D050"/>
                </a:solidFill>
                <a:latin typeface="+mn-ea"/>
              </a:rPr>
              <a:t>api</a:t>
            </a:r>
            <a:r>
              <a:rPr lang="en-US" altLang="zh-CN" sz="1600" dirty="0">
                <a:solidFill>
                  <a:srgbClr val="92D050"/>
                </a:solidFill>
                <a:latin typeface="+mn-ea"/>
              </a:rPr>
              <a:t>/</a:t>
            </a:r>
            <a:r>
              <a:rPr lang="en-US" altLang="zh-CN" sz="1600" dirty="0" err="1">
                <a:solidFill>
                  <a:srgbClr val="92D050"/>
                </a:solidFill>
                <a:latin typeface="+mn-ea"/>
              </a:rPr>
              <a:t>rest_j</a:t>
            </a:r>
            <a:r>
              <a:rPr lang="en-US" altLang="zh-CN" sz="1600" dirty="0">
                <a:solidFill>
                  <a:srgbClr val="92D050"/>
                </a:solidFill>
                <a:latin typeface="+mn-ea"/>
              </a:rPr>
              <a:t>/v1/entrance/submit</a:t>
            </a:r>
          </a:p>
          <a:p>
            <a:r>
              <a:rPr lang="en-US" altLang="zh-CN" sz="1600" dirty="0">
                <a:latin typeface="+mn-ea"/>
              </a:rPr>
              <a:t>{</a:t>
            </a:r>
            <a:br>
              <a:rPr lang="en-US" altLang="zh-CN" sz="1600" dirty="0">
                <a:latin typeface="+mn-ea"/>
              </a:rPr>
            </a:br>
            <a:r>
              <a:rPr lang="en-US" altLang="zh-CN" sz="1600" dirty="0" err="1">
                <a:latin typeface="+mn-ea"/>
              </a:rPr>
              <a:t>executionContent</a:t>
            </a:r>
            <a:r>
              <a:rPr lang="en-US" altLang="zh-CN" sz="1600" dirty="0">
                <a:latin typeface="+mn-ea"/>
              </a:rPr>
              <a:t>: </a:t>
            </a:r>
            <a:r>
              <a:rPr lang="zh-CN" altLang="en-US" sz="1600" dirty="0">
                <a:latin typeface="+mn-ea"/>
              </a:rPr>
              <a:t>｛</a:t>
            </a:r>
            <a:r>
              <a:rPr lang="en-US" altLang="zh-CN" sz="1600" dirty="0">
                <a:latin typeface="+mn-ea"/>
              </a:rPr>
              <a:t>code: “df=</a:t>
            </a:r>
            <a:r>
              <a:rPr lang="en-US" altLang="zh-CN" sz="1600" dirty="0" err="1">
                <a:latin typeface="+mn-ea"/>
              </a:rPr>
              <a:t>spark.sql</a:t>
            </a:r>
            <a:r>
              <a:rPr lang="en-US" altLang="zh-CN" sz="1600" dirty="0">
                <a:latin typeface="+mn-ea"/>
              </a:rPr>
              <a:t>(\"</a:t>
            </a:r>
            <a:r>
              <a:rPr lang="en-US" altLang="zh-CN" sz="1600" dirty="0">
                <a:highlight>
                  <a:srgbClr val="008000"/>
                </a:highlight>
                <a:latin typeface="+mn-ea"/>
              </a:rPr>
              <a:t>select * from table01</a:t>
            </a:r>
            <a:r>
              <a:rPr lang="en-US" altLang="zh-CN" sz="1600" dirty="0">
                <a:latin typeface="+mn-ea"/>
              </a:rPr>
              <a:t>\")\</a:t>
            </a:r>
            <a:r>
              <a:rPr lang="en-US" altLang="zh-CN" sz="1600" dirty="0" err="1">
                <a:latin typeface="+mn-ea"/>
              </a:rPr>
              <a:t>nshow</a:t>
            </a:r>
            <a:r>
              <a:rPr lang="en-US" altLang="zh-CN" sz="1600" dirty="0">
                <a:latin typeface="+mn-ea"/>
              </a:rPr>
              <a:t>(df)”, </a:t>
            </a:r>
            <a:r>
              <a:rPr lang="en-US" altLang="zh-CN" sz="1600" dirty="0" err="1">
                <a:latin typeface="+mn-ea"/>
              </a:rPr>
              <a:t>runType</a:t>
            </a:r>
            <a:r>
              <a:rPr lang="en-US" altLang="zh-CN" sz="1600" dirty="0">
                <a:latin typeface="+mn-ea"/>
              </a:rPr>
              <a:t>: “</a:t>
            </a:r>
            <a:r>
              <a:rPr lang="en-US" altLang="zh-CN" sz="1600" dirty="0" err="1">
                <a:latin typeface="+mn-ea"/>
              </a:rPr>
              <a:t>py</a:t>
            </a:r>
            <a:r>
              <a:rPr lang="en-US" altLang="zh-CN" sz="1600" dirty="0">
                <a:latin typeface="+mn-ea"/>
              </a:rPr>
              <a:t>”</a:t>
            </a:r>
            <a:r>
              <a:rPr lang="zh-CN" altLang="en-US" sz="1600" dirty="0">
                <a:latin typeface="+mn-ea"/>
              </a:rPr>
              <a:t>｝，</a:t>
            </a:r>
            <a:br>
              <a:rPr lang="zh-CN" altLang="en-US" sz="1600" dirty="0">
                <a:latin typeface="+mn-ea"/>
              </a:rPr>
            </a:br>
            <a:r>
              <a:rPr lang="en-US" altLang="zh-CN" sz="1600" dirty="0">
                <a:latin typeface="+mn-ea"/>
              </a:rPr>
              <a:t>params: {variable: {}, configuration: {}}</a:t>
            </a:r>
            <a:r>
              <a:rPr lang="zh-CN" altLang="en-US" sz="1600" dirty="0">
                <a:latin typeface="+mn-ea"/>
              </a:rPr>
              <a:t>，</a:t>
            </a:r>
            <a:br>
              <a:rPr lang="zh-CN" altLang="en-US" sz="1600" dirty="0">
                <a:latin typeface="+mn-ea"/>
              </a:rPr>
            </a:br>
            <a:r>
              <a:rPr lang="zh-CN" altLang="en-US" sz="1600" dirty="0">
                <a:latin typeface="+mn-ea"/>
              </a:rPr>
              <a:t>   </a:t>
            </a:r>
            <a:r>
              <a:rPr lang="en-US" altLang="zh-CN" sz="1600" dirty="0">
                <a:latin typeface="+mn-ea"/>
              </a:rPr>
              <a:t>“labels”:{</a:t>
            </a:r>
            <a:br>
              <a:rPr lang="en-US" altLang="zh-CN" sz="1600" dirty="0">
                <a:latin typeface="+mn-ea"/>
              </a:rPr>
            </a:br>
            <a:r>
              <a:rPr lang="en-US" altLang="zh-CN" sz="1600" dirty="0">
                <a:latin typeface="+mn-ea"/>
              </a:rPr>
              <a:t>        </a:t>
            </a:r>
            <a:r>
              <a:rPr lang="en-US" altLang="zh-CN" sz="1600" dirty="0" err="1">
                <a:latin typeface="+mn-ea"/>
              </a:rPr>
              <a:t>engineType</a:t>
            </a:r>
            <a:r>
              <a:rPr lang="en-US" altLang="zh-CN" sz="1600" dirty="0">
                <a:latin typeface="+mn-ea"/>
              </a:rPr>
              <a:t>: “spark-2.4.3”,</a:t>
            </a:r>
            <a:br>
              <a:rPr lang="en-US" altLang="zh-CN" sz="1600" dirty="0">
                <a:latin typeface="+mn-ea"/>
              </a:rPr>
            </a:br>
            <a:r>
              <a:rPr lang="en-US" altLang="zh-CN" sz="1600" dirty="0">
                <a:latin typeface="+mn-ea"/>
              </a:rPr>
              <a:t>        </a:t>
            </a:r>
            <a:r>
              <a:rPr lang="en-US" altLang="zh-CN" sz="1600" dirty="0" err="1">
                <a:latin typeface="+mn-ea"/>
              </a:rPr>
              <a:t>userCreator</a:t>
            </a:r>
            <a:r>
              <a:rPr lang="en-US" altLang="zh-CN" sz="1600" dirty="0">
                <a:latin typeface="+mn-ea"/>
              </a:rPr>
              <a:t>: “</a:t>
            </a:r>
            <a:r>
              <a:rPr lang="en-US" altLang="zh-CN" sz="1600" dirty="0" err="1">
                <a:latin typeface="+mn-ea"/>
              </a:rPr>
              <a:t>hadoop</a:t>
            </a:r>
            <a:r>
              <a:rPr lang="en-US" altLang="zh-CN" sz="1600" dirty="0">
                <a:latin typeface="+mn-ea"/>
              </a:rPr>
              <a:t>-IDE”</a:t>
            </a:r>
          </a:p>
          <a:p>
            <a:r>
              <a:rPr lang="en-US" altLang="zh-CN" sz="1600" dirty="0">
                <a:latin typeface="+mn-ea"/>
              </a:rPr>
              <a:t>}</a:t>
            </a:r>
          </a:p>
          <a:p>
            <a:endParaRPr lang="en-US" altLang="zh-CN" sz="1600" dirty="0">
              <a:solidFill>
                <a:schemeClr val="bg2"/>
              </a:solidFill>
              <a:latin typeface="+mn-ea"/>
            </a:endParaRPr>
          </a:p>
        </p:txBody>
      </p:sp>
      <p:sp>
        <p:nvSpPr>
          <p:cNvPr id="7" name="文本框 6">
            <a:extLst>
              <a:ext uri="{FF2B5EF4-FFF2-40B4-BE49-F238E27FC236}">
                <a16:creationId xmlns:a16="http://schemas.microsoft.com/office/drawing/2014/main" id="{82B78C76-C6D0-447B-AB10-FF18BAD9E9EA}"/>
              </a:ext>
            </a:extLst>
          </p:cNvPr>
          <p:cNvSpPr txBox="1"/>
          <p:nvPr/>
        </p:nvSpPr>
        <p:spPr>
          <a:xfrm>
            <a:off x="3934669" y="3042154"/>
            <a:ext cx="3869361" cy="3293209"/>
          </a:xfrm>
          <a:prstGeom prst="rect">
            <a:avLst/>
          </a:prstGeom>
          <a:noFill/>
        </p:spPr>
        <p:txBody>
          <a:bodyPr wrap="square" rtlCol="0">
            <a:spAutoFit/>
          </a:bodyPr>
          <a:lstStyle/>
          <a:p>
            <a:r>
              <a:rPr lang="en-US" altLang="zh-CN" sz="1600" dirty="0">
                <a:solidFill>
                  <a:srgbClr val="92D050"/>
                </a:solidFill>
                <a:latin typeface="+mn-ea"/>
              </a:rPr>
              <a:t>//1. Load </a:t>
            </a:r>
            <a:r>
              <a:rPr lang="en-US" altLang="zh-CN" sz="1600" dirty="0" err="1">
                <a:solidFill>
                  <a:srgbClr val="92D050"/>
                </a:solidFill>
                <a:latin typeface="+mn-ea"/>
              </a:rPr>
              <a:t>Linkis</a:t>
            </a:r>
            <a:r>
              <a:rPr lang="en-US" altLang="zh-CN" sz="1600" dirty="0">
                <a:solidFill>
                  <a:srgbClr val="92D050"/>
                </a:solidFill>
                <a:latin typeface="+mn-ea"/>
              </a:rPr>
              <a:t> </a:t>
            </a:r>
            <a:r>
              <a:rPr lang="en-US" altLang="zh-CN" sz="1600" dirty="0" err="1">
                <a:solidFill>
                  <a:srgbClr val="92D050"/>
                </a:solidFill>
                <a:latin typeface="+mn-ea"/>
              </a:rPr>
              <a:t>jdbc</a:t>
            </a:r>
            <a:r>
              <a:rPr lang="en-US" altLang="zh-CN" sz="1600" dirty="0">
                <a:solidFill>
                  <a:srgbClr val="92D050"/>
                </a:solidFill>
                <a:latin typeface="+mn-ea"/>
              </a:rPr>
              <a:t> driver</a:t>
            </a:r>
          </a:p>
          <a:p>
            <a:r>
              <a:rPr lang="en-US" altLang="zh-CN" sz="1600" dirty="0" err="1">
                <a:latin typeface="+mn-ea"/>
              </a:rPr>
              <a:t>Class.forName</a:t>
            </a:r>
            <a:r>
              <a:rPr lang="en-US" altLang="zh-CN" sz="1600" dirty="0">
                <a:latin typeface="+mn-ea"/>
              </a:rPr>
              <a:t>("</a:t>
            </a:r>
            <a:r>
              <a:rPr lang="en-US" altLang="zh-CN" sz="1600" dirty="0" err="1">
                <a:latin typeface="+mn-ea"/>
              </a:rPr>
              <a:t>org.apache.linkis.ujes.jdbc.LinkisSQLDriver</a:t>
            </a:r>
            <a:r>
              <a:rPr lang="en-US" altLang="zh-CN" sz="1600" dirty="0">
                <a:latin typeface="+mn-ea"/>
              </a:rPr>
              <a:t>");</a:t>
            </a:r>
          </a:p>
          <a:p>
            <a:r>
              <a:rPr lang="en-US" altLang="zh-CN" sz="1600" dirty="0">
                <a:latin typeface="+mn-ea"/>
              </a:rPr>
              <a:t>//2. Construct JDBC Connection</a:t>
            </a:r>
          </a:p>
          <a:p>
            <a:r>
              <a:rPr lang="en-US" altLang="zh-CN" sz="1600" dirty="0">
                <a:latin typeface="+mn-ea"/>
              </a:rPr>
              <a:t>Connection connection =  DriverManager.getConnection(" </a:t>
            </a:r>
            <a:r>
              <a:rPr lang="en-US" altLang="zh-CN" sz="1600" dirty="0" err="1">
                <a:latin typeface="+mn-ea"/>
              </a:rPr>
              <a:t>jdbc:linkis</a:t>
            </a:r>
            <a:r>
              <a:rPr lang="en-US" altLang="zh-CN" sz="1600" dirty="0">
                <a:latin typeface="+mn-ea"/>
              </a:rPr>
              <a:t>://127.0.0.1:9001?limit=</a:t>
            </a:r>
            <a:r>
              <a:rPr lang="en-US" altLang="zh-CN" sz="1600" dirty="0" err="1">
                <a:latin typeface="+mn-ea"/>
              </a:rPr>
              <a:t>false&amp;EngineType</a:t>
            </a:r>
            <a:r>
              <a:rPr lang="en-US" altLang="zh-CN" sz="1600" dirty="0">
                <a:latin typeface="+mn-ea"/>
              </a:rPr>
              <a:t>=presto","hadoop","123456");</a:t>
            </a:r>
          </a:p>
          <a:p>
            <a:r>
              <a:rPr lang="en-US" altLang="zh-CN" sz="1600" dirty="0">
                <a:latin typeface="+mn-ea"/>
              </a:rPr>
              <a:t>//3. execute query</a:t>
            </a:r>
          </a:p>
          <a:p>
            <a:r>
              <a:rPr lang="en-US" altLang="zh-CN" sz="1600" dirty="0">
                <a:latin typeface="+mn-ea"/>
              </a:rPr>
              <a:t>Statement </a:t>
            </a:r>
            <a:r>
              <a:rPr lang="en-US" altLang="zh-CN" sz="1600" dirty="0" err="1">
                <a:latin typeface="+mn-ea"/>
              </a:rPr>
              <a:t>st</a:t>
            </a:r>
            <a:r>
              <a:rPr lang="en-US" altLang="zh-CN" sz="1600" dirty="0">
                <a:latin typeface="+mn-ea"/>
              </a:rPr>
              <a:t> = </a:t>
            </a:r>
            <a:r>
              <a:rPr lang="en-US" altLang="zh-CN" sz="1600" dirty="0" err="1">
                <a:latin typeface="+mn-ea"/>
              </a:rPr>
              <a:t>connection.createStatement</a:t>
            </a:r>
            <a:r>
              <a:rPr lang="en-US" altLang="zh-CN" sz="1600" dirty="0">
                <a:latin typeface="+mn-ea"/>
              </a:rPr>
              <a:t>();</a:t>
            </a:r>
          </a:p>
          <a:p>
            <a:r>
              <a:rPr lang="en-US" altLang="zh-CN" sz="1600" dirty="0" err="1">
                <a:latin typeface="+mn-ea"/>
              </a:rPr>
              <a:t>ResultSet</a:t>
            </a:r>
            <a:r>
              <a:rPr lang="en-US" altLang="zh-CN" sz="1600" dirty="0">
                <a:latin typeface="+mn-ea"/>
              </a:rPr>
              <a:t> </a:t>
            </a:r>
            <a:r>
              <a:rPr lang="en-US" altLang="zh-CN" sz="1600" dirty="0" err="1">
                <a:latin typeface="+mn-ea"/>
              </a:rPr>
              <a:t>rs</a:t>
            </a:r>
            <a:r>
              <a:rPr lang="en-US" altLang="zh-CN" sz="1600" dirty="0">
                <a:latin typeface="+mn-ea"/>
              </a:rPr>
              <a:t> =</a:t>
            </a:r>
            <a:r>
              <a:rPr lang="en-US" altLang="zh-CN" sz="1600" dirty="0" err="1">
                <a:latin typeface="+mn-ea"/>
              </a:rPr>
              <a:t>st.executeQuery</a:t>
            </a:r>
            <a:r>
              <a:rPr lang="en-US" altLang="zh-CN" sz="1600" dirty="0">
                <a:latin typeface="+mn-ea"/>
              </a:rPr>
              <a:t>(“</a:t>
            </a:r>
            <a:r>
              <a:rPr lang="en-US" altLang="zh-CN" sz="1600" dirty="0">
                <a:highlight>
                  <a:srgbClr val="008000"/>
                </a:highlight>
                <a:latin typeface="+mn-ea"/>
              </a:rPr>
              <a:t>select * from table01</a:t>
            </a:r>
            <a:r>
              <a:rPr lang="en-US" altLang="zh-CN" sz="1600" dirty="0">
                <a:latin typeface="+mn-ea"/>
              </a:rPr>
              <a:t>");</a:t>
            </a:r>
          </a:p>
        </p:txBody>
      </p:sp>
      <p:sp>
        <p:nvSpPr>
          <p:cNvPr id="8" name="矩形 7">
            <a:extLst>
              <a:ext uri="{FF2B5EF4-FFF2-40B4-BE49-F238E27FC236}">
                <a16:creationId xmlns:a16="http://schemas.microsoft.com/office/drawing/2014/main" id="{AE0CFD2F-A14F-4697-A6F6-0553A8A3A5EB}"/>
              </a:ext>
            </a:extLst>
          </p:cNvPr>
          <p:cNvSpPr/>
          <p:nvPr/>
        </p:nvSpPr>
        <p:spPr>
          <a:xfrm>
            <a:off x="8117460" y="2960746"/>
            <a:ext cx="3950664" cy="2800767"/>
          </a:xfrm>
          <a:prstGeom prst="rect">
            <a:avLst/>
          </a:prstGeom>
        </p:spPr>
        <p:txBody>
          <a:bodyPr wrap="square">
            <a:spAutoFit/>
          </a:bodyPr>
          <a:lstStyle/>
          <a:p>
            <a:r>
              <a:rPr lang="en-US" altLang="zh-CN" sz="1600" dirty="0" err="1">
                <a:latin typeface="+mn-ea"/>
              </a:rPr>
              <a:t>linkis_client</a:t>
            </a:r>
            <a:r>
              <a:rPr lang="en-US" altLang="zh-CN" sz="1600" dirty="0">
                <a:latin typeface="+mn-ea"/>
              </a:rPr>
              <a:t> = </a:t>
            </a:r>
            <a:r>
              <a:rPr lang="en-US" altLang="zh-CN" sz="1600" dirty="0" err="1">
                <a:latin typeface="+mn-ea"/>
              </a:rPr>
              <a:t>LinkisClient</a:t>
            </a:r>
            <a:r>
              <a:rPr lang="en-US" altLang="zh-CN" sz="1600" dirty="0">
                <a:latin typeface="+mn-ea"/>
              </a:rPr>
              <a:t>("</a:t>
            </a:r>
            <a:r>
              <a:rPr lang="en-US" altLang="zh-CN" sz="1600" dirty="0" err="1">
                <a:latin typeface="+mn-ea"/>
              </a:rPr>
              <a:t>hadoop</a:t>
            </a:r>
            <a:r>
              <a:rPr lang="en-US" altLang="zh-CN" sz="1600" dirty="0">
                <a:latin typeface="+mn-ea"/>
              </a:rPr>
              <a:t>","</a:t>
            </a:r>
            <a:r>
              <a:rPr lang="en-US" altLang="zh-CN" sz="1600" dirty="0" err="1">
                <a:latin typeface="+mn-ea"/>
              </a:rPr>
              <a:t>gatewaUrl</a:t>
            </a:r>
            <a:r>
              <a:rPr lang="en-US" altLang="zh-CN" sz="1600" dirty="0">
                <a:latin typeface="+mn-ea"/>
              </a:rPr>
              <a:t>","</a:t>
            </a:r>
            <a:r>
              <a:rPr lang="en-US" altLang="zh-CN" sz="1600" dirty="0" err="1">
                <a:latin typeface="+mn-ea"/>
              </a:rPr>
              <a:t>pwd</a:t>
            </a:r>
            <a:r>
              <a:rPr lang="en-US" altLang="zh-CN" sz="1600" dirty="0">
                <a:latin typeface="+mn-ea"/>
              </a:rPr>
              <a:t>")</a:t>
            </a:r>
          </a:p>
          <a:p>
            <a:r>
              <a:rPr lang="en-US" altLang="zh-CN" sz="1600" dirty="0">
                <a:latin typeface="+mn-ea"/>
              </a:rPr>
              <a:t>job = </a:t>
            </a:r>
            <a:r>
              <a:rPr lang="en-US" altLang="zh-CN" sz="1600" dirty="0" err="1">
                <a:latin typeface="+mn-ea"/>
              </a:rPr>
              <a:t>Job.builder</a:t>
            </a:r>
            <a:r>
              <a:rPr lang="en-US" altLang="zh-CN" sz="1600" dirty="0">
                <a:latin typeface="+mn-ea"/>
              </a:rPr>
              <a:t>().</a:t>
            </a:r>
            <a:r>
              <a:rPr lang="en-US" altLang="zh-CN" sz="1600" dirty="0" err="1">
                <a:latin typeface="+mn-ea"/>
              </a:rPr>
              <a:t>setEngineType</a:t>
            </a:r>
            <a:r>
              <a:rPr lang="en-US" altLang="zh-CN" sz="1600" dirty="0">
                <a:latin typeface="+mn-ea"/>
              </a:rPr>
              <a:t>("spark-2.4.3")</a:t>
            </a:r>
          </a:p>
          <a:p>
            <a:r>
              <a:rPr lang="en-US" altLang="zh-CN" sz="1600" dirty="0">
                <a:latin typeface="+mn-ea"/>
              </a:rPr>
              <a:t>.</a:t>
            </a:r>
            <a:r>
              <a:rPr lang="en-US" altLang="zh-CN" sz="1600" dirty="0" err="1">
                <a:latin typeface="+mn-ea"/>
              </a:rPr>
              <a:t>setRunTypeStr</a:t>
            </a:r>
            <a:r>
              <a:rPr lang="en-US" altLang="zh-CN" sz="1600" dirty="0">
                <a:latin typeface="+mn-ea"/>
              </a:rPr>
              <a:t>("</a:t>
            </a:r>
            <a:r>
              <a:rPr lang="en-US" altLang="zh-CN" sz="1600" dirty="0" err="1">
                <a:latin typeface="+mn-ea"/>
              </a:rPr>
              <a:t>scala</a:t>
            </a:r>
            <a:r>
              <a:rPr lang="en-US" altLang="zh-CN" sz="1600" dirty="0">
                <a:latin typeface="+mn-ea"/>
              </a:rPr>
              <a:t>")</a:t>
            </a:r>
          </a:p>
          <a:p>
            <a:r>
              <a:rPr lang="en-US" altLang="zh-CN" sz="1600" dirty="0">
                <a:latin typeface="+mn-ea"/>
              </a:rPr>
              <a:t>.</a:t>
            </a:r>
            <a:r>
              <a:rPr lang="en-US" altLang="zh-CN" sz="1600" dirty="0" err="1">
                <a:latin typeface="+mn-ea"/>
              </a:rPr>
              <a:t>setCreator</a:t>
            </a:r>
            <a:r>
              <a:rPr lang="en-US" altLang="zh-CN" sz="1600" dirty="0">
                <a:latin typeface="+mn-ea"/>
              </a:rPr>
              <a:t>("</a:t>
            </a:r>
            <a:r>
              <a:rPr lang="en-US" altLang="zh-CN" sz="1600" dirty="0" err="1">
                <a:latin typeface="+mn-ea"/>
              </a:rPr>
              <a:t>qml</a:t>
            </a:r>
            <a:r>
              <a:rPr lang="en-US" altLang="zh-CN" sz="1600" dirty="0">
                <a:latin typeface="+mn-ea"/>
              </a:rPr>
              <a:t>")</a:t>
            </a:r>
          </a:p>
          <a:p>
            <a:r>
              <a:rPr lang="en-US" altLang="zh-CN" sz="1600" dirty="0">
                <a:latin typeface="+mn-ea"/>
              </a:rPr>
              <a:t>.</a:t>
            </a:r>
            <a:r>
              <a:rPr lang="en-US" altLang="zh-CN" sz="1600" dirty="0" err="1">
                <a:latin typeface="+mn-ea"/>
              </a:rPr>
              <a:t>setCode</a:t>
            </a:r>
            <a:r>
              <a:rPr lang="en-US" altLang="zh-CN" sz="1600" dirty="0">
                <a:latin typeface="+mn-ea"/>
              </a:rPr>
              <a:t>("</a:t>
            </a:r>
            <a:r>
              <a:rPr lang="en-US" altLang="zh-CN" sz="1600" dirty="0" err="1">
                <a:latin typeface="+mn-ea"/>
              </a:rPr>
              <a:t>val</a:t>
            </a:r>
            <a:r>
              <a:rPr lang="en-US" altLang="zh-CN" sz="1600" dirty="0">
                <a:latin typeface="+mn-ea"/>
              </a:rPr>
              <a:t> </a:t>
            </a:r>
            <a:r>
              <a:rPr lang="en-US" altLang="zh-CN" sz="1600" dirty="0" err="1">
                <a:latin typeface="+mn-ea"/>
              </a:rPr>
              <a:t>df</a:t>
            </a:r>
            <a:r>
              <a:rPr lang="en-US" altLang="zh-CN" sz="1600" dirty="0">
                <a:latin typeface="+mn-ea"/>
              </a:rPr>
              <a:t>=</a:t>
            </a:r>
            <a:r>
              <a:rPr lang="en-US" altLang="zh-CN" sz="1600" dirty="0" err="1">
                <a:latin typeface="+mn-ea"/>
              </a:rPr>
              <a:t>spark.sql</a:t>
            </a:r>
            <a:r>
              <a:rPr lang="en-US" altLang="zh-CN" sz="1600" dirty="0">
                <a:latin typeface="+mn-ea"/>
              </a:rPr>
              <a:t>(\“</a:t>
            </a:r>
            <a:r>
              <a:rPr lang="en-US" altLang="zh-CN" sz="1600" dirty="0">
                <a:highlight>
                  <a:srgbClr val="008000"/>
                </a:highlight>
                <a:latin typeface="+mn-ea"/>
              </a:rPr>
              <a:t>select * from table01</a:t>
            </a:r>
            <a:r>
              <a:rPr lang="en-US" altLang="zh-CN" sz="1600" dirty="0">
                <a:latin typeface="+mn-ea"/>
              </a:rPr>
              <a:t>\")\</a:t>
            </a:r>
            <a:r>
              <a:rPr lang="en-US" altLang="zh-CN" sz="1600" dirty="0" err="1">
                <a:latin typeface="+mn-ea"/>
              </a:rPr>
              <a:t>nshow</a:t>
            </a:r>
            <a:r>
              <a:rPr lang="en-US" altLang="zh-CN" sz="1600" dirty="0">
                <a:latin typeface="+mn-ea"/>
              </a:rPr>
              <a:t>(df)")</a:t>
            </a:r>
          </a:p>
          <a:p>
            <a:r>
              <a:rPr lang="en-US" altLang="zh-CN" sz="1600" dirty="0">
                <a:latin typeface="+mn-ea"/>
              </a:rPr>
              <a:t>.</a:t>
            </a:r>
            <a:r>
              <a:rPr lang="en-US" altLang="zh-CN" sz="1600" dirty="0" err="1">
                <a:latin typeface="+mn-ea"/>
              </a:rPr>
              <a:t>addExecuteUser</a:t>
            </a:r>
            <a:r>
              <a:rPr lang="en-US" altLang="zh-CN" sz="1600" dirty="0">
                <a:latin typeface="+mn-ea"/>
              </a:rPr>
              <a:t>("</a:t>
            </a:r>
            <a:r>
              <a:rPr lang="en-US" altLang="zh-CN" sz="1600" dirty="0" err="1">
                <a:latin typeface="+mn-ea"/>
              </a:rPr>
              <a:t>hadoop</a:t>
            </a:r>
            <a:r>
              <a:rPr lang="en-US" altLang="zh-CN" sz="1600" dirty="0">
                <a:latin typeface="+mn-ea"/>
              </a:rPr>
              <a:t>")</a:t>
            </a:r>
          </a:p>
          <a:p>
            <a:r>
              <a:rPr lang="en-US" altLang="zh-CN" sz="1600" dirty="0">
                <a:latin typeface="+mn-ea"/>
              </a:rPr>
              <a:t>.addLabel("jobRunningTimeout","10000")</a:t>
            </a:r>
          </a:p>
          <a:p>
            <a:r>
              <a:rPr lang="en-US" altLang="zh-CN" sz="1600" dirty="0">
                <a:latin typeface="+mn-ea"/>
              </a:rPr>
              <a:t>.</a:t>
            </a:r>
            <a:r>
              <a:rPr lang="en-US" altLang="zh-CN" sz="1600" dirty="0" err="1">
                <a:latin typeface="+mn-ea"/>
              </a:rPr>
              <a:t>setMaxRetry</a:t>
            </a:r>
            <a:r>
              <a:rPr lang="en-US" altLang="zh-CN" sz="1600" dirty="0">
                <a:latin typeface="+mn-ea"/>
              </a:rPr>
              <a:t>(2)</a:t>
            </a:r>
          </a:p>
        </p:txBody>
      </p:sp>
      <p:cxnSp>
        <p:nvCxnSpPr>
          <p:cNvPr id="9" name="直接连接符 8">
            <a:extLst>
              <a:ext uri="{FF2B5EF4-FFF2-40B4-BE49-F238E27FC236}">
                <a16:creationId xmlns:a16="http://schemas.microsoft.com/office/drawing/2014/main" id="{63654FA9-7974-4210-B9B0-E1D7D0F8C103}"/>
              </a:ext>
            </a:extLst>
          </p:cNvPr>
          <p:cNvCxnSpPr/>
          <p:nvPr/>
        </p:nvCxnSpPr>
        <p:spPr>
          <a:xfrm>
            <a:off x="3554618" y="2605797"/>
            <a:ext cx="0" cy="3811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3261E6E-AA68-42C9-9EF8-685B76B0AB93}"/>
              </a:ext>
            </a:extLst>
          </p:cNvPr>
          <p:cNvCxnSpPr/>
          <p:nvPr/>
        </p:nvCxnSpPr>
        <p:spPr>
          <a:xfrm>
            <a:off x="7916709" y="2636175"/>
            <a:ext cx="0" cy="3811349"/>
          </a:xfrm>
          <a:prstGeom prst="line">
            <a:avLst/>
          </a:prstGeom>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F8060CC-4FDD-4DE5-B368-849A5D58118E}"/>
              </a:ext>
            </a:extLst>
          </p:cNvPr>
          <p:cNvSpPr/>
          <p:nvPr/>
        </p:nvSpPr>
        <p:spPr>
          <a:xfrm>
            <a:off x="233876" y="2349350"/>
            <a:ext cx="2823209" cy="369332"/>
          </a:xfrm>
          <a:prstGeom prst="rect">
            <a:avLst/>
          </a:prstGeom>
        </p:spPr>
        <p:txBody>
          <a:bodyPr wrap="none">
            <a:spAutoFit/>
          </a:bodyPr>
          <a:lstStyle/>
          <a:p>
            <a:r>
              <a:rPr lang="en-US" altLang="zh-CN" dirty="0">
                <a:solidFill>
                  <a:schemeClr val="bg1"/>
                </a:solidFill>
              </a:rPr>
              <a:t>Restful submit </a:t>
            </a:r>
            <a:r>
              <a:rPr lang="en-US" altLang="zh-CN" dirty="0" err="1">
                <a:solidFill>
                  <a:schemeClr val="bg1"/>
                </a:solidFill>
              </a:rPr>
              <a:t>pySpark</a:t>
            </a:r>
            <a:r>
              <a:rPr lang="en-US" altLang="zh-CN" dirty="0">
                <a:solidFill>
                  <a:schemeClr val="bg1"/>
                </a:solidFill>
              </a:rPr>
              <a:t> job</a:t>
            </a:r>
            <a:endParaRPr lang="zh-CN" altLang="en-US" dirty="0"/>
          </a:p>
        </p:txBody>
      </p:sp>
      <p:sp>
        <p:nvSpPr>
          <p:cNvPr id="12" name="矩形 11">
            <a:extLst>
              <a:ext uri="{FF2B5EF4-FFF2-40B4-BE49-F238E27FC236}">
                <a16:creationId xmlns:a16="http://schemas.microsoft.com/office/drawing/2014/main" id="{A4B2EAFA-5EC6-43E7-A25E-FC16A6C66004}"/>
              </a:ext>
            </a:extLst>
          </p:cNvPr>
          <p:cNvSpPr/>
          <p:nvPr/>
        </p:nvSpPr>
        <p:spPr>
          <a:xfrm>
            <a:off x="4071685" y="2349350"/>
            <a:ext cx="2502608" cy="369332"/>
          </a:xfrm>
          <a:prstGeom prst="rect">
            <a:avLst/>
          </a:prstGeom>
        </p:spPr>
        <p:txBody>
          <a:bodyPr wrap="none">
            <a:spAutoFit/>
          </a:bodyPr>
          <a:lstStyle/>
          <a:p>
            <a:r>
              <a:rPr lang="en-US" altLang="zh-CN" dirty="0">
                <a:solidFill>
                  <a:schemeClr val="bg1"/>
                </a:solidFill>
              </a:rPr>
              <a:t>JDBC submit presto job</a:t>
            </a:r>
            <a:endParaRPr lang="zh-CN" altLang="en-US" dirty="0"/>
          </a:p>
        </p:txBody>
      </p:sp>
      <p:sp>
        <p:nvSpPr>
          <p:cNvPr id="13" name="矩形 12">
            <a:extLst>
              <a:ext uri="{FF2B5EF4-FFF2-40B4-BE49-F238E27FC236}">
                <a16:creationId xmlns:a16="http://schemas.microsoft.com/office/drawing/2014/main" id="{1358B5F3-BE0B-48FC-AB28-3735923C604E}"/>
              </a:ext>
            </a:extLst>
          </p:cNvPr>
          <p:cNvSpPr/>
          <p:nvPr/>
        </p:nvSpPr>
        <p:spPr>
          <a:xfrm>
            <a:off x="8306513" y="2349350"/>
            <a:ext cx="3719288" cy="369332"/>
          </a:xfrm>
          <a:prstGeom prst="rect">
            <a:avLst/>
          </a:prstGeom>
        </p:spPr>
        <p:txBody>
          <a:bodyPr wrap="none">
            <a:spAutoFit/>
          </a:bodyPr>
          <a:lstStyle/>
          <a:p>
            <a:r>
              <a:rPr lang="en-US" altLang="zh-CN" dirty="0" err="1">
                <a:solidFill>
                  <a:schemeClr val="bg1"/>
                </a:solidFill>
              </a:rPr>
              <a:t>PythonClient</a:t>
            </a:r>
            <a:r>
              <a:rPr lang="en-US" altLang="zh-CN" dirty="0">
                <a:solidFill>
                  <a:schemeClr val="bg1"/>
                </a:solidFill>
              </a:rPr>
              <a:t> submit Spark </a:t>
            </a:r>
            <a:r>
              <a:rPr lang="en-US" altLang="zh-CN" dirty="0" err="1">
                <a:solidFill>
                  <a:schemeClr val="bg1"/>
                </a:solidFill>
              </a:rPr>
              <a:t>scala</a:t>
            </a:r>
            <a:r>
              <a:rPr lang="en-US" altLang="zh-CN" dirty="0">
                <a:solidFill>
                  <a:schemeClr val="bg1"/>
                </a:solidFill>
              </a:rPr>
              <a:t> job</a:t>
            </a:r>
            <a:endParaRPr lang="zh-CN" altLang="en-US" dirty="0"/>
          </a:p>
        </p:txBody>
      </p:sp>
      <p:sp>
        <p:nvSpPr>
          <p:cNvPr id="14" name="矩形 13">
            <a:extLst>
              <a:ext uri="{FF2B5EF4-FFF2-40B4-BE49-F238E27FC236}">
                <a16:creationId xmlns:a16="http://schemas.microsoft.com/office/drawing/2014/main" id="{36E1EE13-3C4C-419C-B0CB-66C998BEA6B7}"/>
              </a:ext>
            </a:extLst>
          </p:cNvPr>
          <p:cNvSpPr/>
          <p:nvPr/>
        </p:nvSpPr>
        <p:spPr>
          <a:xfrm>
            <a:off x="350410" y="1946808"/>
            <a:ext cx="1039067" cy="369332"/>
          </a:xfrm>
          <a:prstGeom prst="rect">
            <a:avLst/>
          </a:prstGeom>
          <a:solidFill>
            <a:schemeClr val="accent5">
              <a:lumMod val="75000"/>
            </a:schemeClr>
          </a:solidFill>
        </p:spPr>
        <p:txBody>
          <a:bodyPr wrap="none">
            <a:spAutoFit/>
          </a:bodyPr>
          <a:lstStyle/>
          <a:p>
            <a:r>
              <a:rPr lang="en-US" altLang="zh-CN" b="1" dirty="0" err="1">
                <a:solidFill>
                  <a:schemeClr val="bg1"/>
                </a:solidFill>
                <a:latin typeface="+mn-ea"/>
              </a:rPr>
              <a:t>SparkEC</a:t>
            </a:r>
            <a:endParaRPr lang="en-US" altLang="zh-CN" b="1" dirty="0">
              <a:solidFill>
                <a:schemeClr val="bg1"/>
              </a:solidFill>
              <a:latin typeface="+mn-ea"/>
            </a:endParaRPr>
          </a:p>
        </p:txBody>
      </p:sp>
      <p:sp>
        <p:nvSpPr>
          <p:cNvPr id="15" name="矩形 14">
            <a:extLst>
              <a:ext uri="{FF2B5EF4-FFF2-40B4-BE49-F238E27FC236}">
                <a16:creationId xmlns:a16="http://schemas.microsoft.com/office/drawing/2014/main" id="{FBD1A439-0739-42E6-9499-0498841BDEFD}"/>
              </a:ext>
            </a:extLst>
          </p:cNvPr>
          <p:cNvSpPr/>
          <p:nvPr/>
        </p:nvSpPr>
        <p:spPr>
          <a:xfrm>
            <a:off x="8306513" y="1946808"/>
            <a:ext cx="1039067" cy="369332"/>
          </a:xfrm>
          <a:prstGeom prst="rect">
            <a:avLst/>
          </a:prstGeom>
          <a:solidFill>
            <a:schemeClr val="accent5">
              <a:lumMod val="75000"/>
            </a:schemeClr>
          </a:solidFill>
        </p:spPr>
        <p:txBody>
          <a:bodyPr wrap="none">
            <a:spAutoFit/>
          </a:bodyPr>
          <a:lstStyle/>
          <a:p>
            <a:r>
              <a:rPr lang="en-US" altLang="zh-CN" b="1" dirty="0" err="1">
                <a:solidFill>
                  <a:schemeClr val="bg1"/>
                </a:solidFill>
                <a:latin typeface="+mn-ea"/>
              </a:rPr>
              <a:t>SparkEC</a:t>
            </a:r>
            <a:endParaRPr lang="en-US" altLang="zh-CN" b="1" dirty="0">
              <a:solidFill>
                <a:schemeClr val="bg1"/>
              </a:solidFill>
              <a:latin typeface="+mn-ea"/>
            </a:endParaRPr>
          </a:p>
        </p:txBody>
      </p:sp>
      <p:sp>
        <p:nvSpPr>
          <p:cNvPr id="16" name="矩形 15">
            <a:extLst>
              <a:ext uri="{FF2B5EF4-FFF2-40B4-BE49-F238E27FC236}">
                <a16:creationId xmlns:a16="http://schemas.microsoft.com/office/drawing/2014/main" id="{71541DE6-1E36-4D64-8D89-AFD7B9F3E52E}"/>
              </a:ext>
            </a:extLst>
          </p:cNvPr>
          <p:cNvSpPr/>
          <p:nvPr/>
        </p:nvSpPr>
        <p:spPr>
          <a:xfrm>
            <a:off x="4071685" y="1946808"/>
            <a:ext cx="1111202" cy="369332"/>
          </a:xfrm>
          <a:prstGeom prst="rect">
            <a:avLst/>
          </a:prstGeom>
          <a:solidFill>
            <a:schemeClr val="accent5">
              <a:lumMod val="75000"/>
            </a:schemeClr>
          </a:solidFill>
        </p:spPr>
        <p:txBody>
          <a:bodyPr wrap="none">
            <a:spAutoFit/>
          </a:bodyPr>
          <a:lstStyle/>
          <a:p>
            <a:r>
              <a:rPr lang="en-US" altLang="zh-CN" b="1" dirty="0" err="1">
                <a:solidFill>
                  <a:schemeClr val="bg1"/>
                </a:solidFill>
                <a:latin typeface="+mn-ea"/>
              </a:rPr>
              <a:t>PrestoEC</a:t>
            </a:r>
            <a:endParaRPr lang="en-US" altLang="zh-CN" b="1" dirty="0">
              <a:solidFill>
                <a:schemeClr val="bg1"/>
              </a:solidFill>
              <a:latin typeface="+mn-ea"/>
            </a:endParaRPr>
          </a:p>
        </p:txBody>
      </p:sp>
    </p:spTree>
    <p:extLst>
      <p:ext uri="{BB962C8B-B14F-4D97-AF65-F5344CB8AC3E}">
        <p14:creationId xmlns:p14="http://schemas.microsoft.com/office/powerpoint/2010/main" val="815763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3774E86-FB92-43F3-B4D8-AFC166BC444D}"/>
              </a:ext>
            </a:extLst>
          </p:cNvPr>
          <p:cNvPicPr>
            <a:picLocks noChangeAspect="1"/>
          </p:cNvPicPr>
          <p:nvPr/>
        </p:nvPicPr>
        <p:blipFill>
          <a:blip r:embed="rId3"/>
          <a:stretch>
            <a:fillRect/>
          </a:stretch>
        </p:blipFill>
        <p:spPr>
          <a:xfrm>
            <a:off x="263782" y="1286169"/>
            <a:ext cx="11661848" cy="4736592"/>
          </a:xfrm>
          <a:prstGeom prst="rect">
            <a:avLst/>
          </a:prstGeom>
          <a:solidFill>
            <a:schemeClr val="bg1"/>
          </a:solidFill>
        </p:spPr>
      </p:pic>
      <p:sp>
        <p:nvSpPr>
          <p:cNvPr id="3" name="矩形 2">
            <a:extLst>
              <a:ext uri="{FF2B5EF4-FFF2-40B4-BE49-F238E27FC236}">
                <a16:creationId xmlns:a16="http://schemas.microsoft.com/office/drawing/2014/main" id="{ADF2E79D-2379-4368-9400-488606763622}"/>
              </a:ext>
            </a:extLst>
          </p:cNvPr>
          <p:cNvSpPr/>
          <p:nvPr/>
        </p:nvSpPr>
        <p:spPr>
          <a:xfrm>
            <a:off x="193374" y="73721"/>
            <a:ext cx="7805342" cy="523220"/>
          </a:xfrm>
          <a:prstGeom prst="rect">
            <a:avLst/>
          </a:prstGeom>
        </p:spPr>
        <p:txBody>
          <a:bodyPr wrap="none">
            <a:spAutoFit/>
          </a:bodyPr>
          <a:lstStyle/>
          <a:p>
            <a:r>
              <a:rPr lang="en-US" altLang="zh-CN" sz="2800" dirty="0"/>
              <a:t>Linkis Computation Governance Solution-Execute</a:t>
            </a:r>
          </a:p>
        </p:txBody>
      </p:sp>
      <p:cxnSp>
        <p:nvCxnSpPr>
          <p:cNvPr id="4" name="直接连接符 3">
            <a:extLst>
              <a:ext uri="{FF2B5EF4-FFF2-40B4-BE49-F238E27FC236}">
                <a16:creationId xmlns:a16="http://schemas.microsoft.com/office/drawing/2014/main" id="{5D4E18E8-9EE3-437A-B306-0B0B567A6EF9}"/>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E74FAEEF-4F04-4285-9843-237F1C77749D}"/>
              </a:ext>
            </a:extLst>
          </p:cNvPr>
          <p:cNvSpPr/>
          <p:nvPr/>
        </p:nvSpPr>
        <p:spPr>
          <a:xfrm>
            <a:off x="263782" y="727784"/>
            <a:ext cx="11605130" cy="400110"/>
          </a:xfrm>
          <a:prstGeom prst="rect">
            <a:avLst/>
          </a:prstGeom>
        </p:spPr>
        <p:txBody>
          <a:bodyPr wrap="square">
            <a:spAutoFit/>
          </a:bodyPr>
          <a:lstStyle/>
          <a:p>
            <a:pPr marL="285750" indent="-285750">
              <a:buFont typeface="Arial" panose="020B0604020202020204" pitchFamily="34" charset="0"/>
              <a:buChar char="•"/>
            </a:pPr>
            <a:r>
              <a:rPr lang="en-US" altLang="zh-CN" sz="2000" dirty="0"/>
              <a:t>Support customize parameters and rules, for example job timeout, job retry, fixed driver node, etc.</a:t>
            </a:r>
          </a:p>
        </p:txBody>
      </p:sp>
      <p:graphicFrame>
        <p:nvGraphicFramePr>
          <p:cNvPr id="6" name="表格 5">
            <a:extLst>
              <a:ext uri="{FF2B5EF4-FFF2-40B4-BE49-F238E27FC236}">
                <a16:creationId xmlns:a16="http://schemas.microsoft.com/office/drawing/2014/main" id="{7C0E0304-A7C3-4604-A297-ED2969FAA346}"/>
              </a:ext>
            </a:extLst>
          </p:cNvPr>
          <p:cNvGraphicFramePr>
            <a:graphicFrameLocks noGrp="1" noChangeAspect="1"/>
          </p:cNvGraphicFramePr>
          <p:nvPr>
            <p:extLst>
              <p:ext uri="{D42A27DB-BD31-4B8C-83A1-F6EECF244321}">
                <p14:modId xmlns:p14="http://schemas.microsoft.com/office/powerpoint/2010/main" val="1918135449"/>
              </p:ext>
            </p:extLst>
          </p:nvPr>
        </p:nvGraphicFramePr>
        <p:xfrm>
          <a:off x="4307976" y="2389898"/>
          <a:ext cx="2593568" cy="433070"/>
        </p:xfrm>
        <a:graphic>
          <a:graphicData uri="http://schemas.openxmlformats.org/drawingml/2006/table">
            <a:tbl>
              <a:tblPr/>
              <a:tblGrid>
                <a:gridCol w="2593568">
                  <a:extLst>
                    <a:ext uri="{9D8B030D-6E8A-4147-A177-3AD203B41FA5}">
                      <a16:colId xmlns:a16="http://schemas.microsoft.com/office/drawing/2014/main" val="3879115834"/>
                    </a:ext>
                  </a:extLst>
                </a:gridCol>
              </a:tblGrid>
              <a:tr h="0">
                <a:tc>
                  <a:txBody>
                    <a:bodyPr/>
                    <a:lst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1pPr>
                      <a:lvl2pPr marL="0" marR="0" indent="228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2pPr>
                      <a:lvl3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3pPr>
                      <a:lvl4pPr marL="0" marR="0" indent="685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4pPr>
                      <a:lvl5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5pPr>
                      <a:lvl6pPr marL="0" marR="0" indent="1143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6pPr>
                      <a:lvl7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7pPr>
                      <a:lvl8pPr marL="0" marR="0" indent="1600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8pPr>
                      <a:lvl9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9pPr>
                    </a:lstStyle>
                    <a:p>
                      <a:pPr algn="ctr" fontAlgn="b"/>
                      <a:r>
                        <a:rPr lang="en-US" sz="1400" b="0" i="0" u="none" strike="noStrike" dirty="0" err="1">
                          <a:solidFill>
                            <a:srgbClr val="000000"/>
                          </a:solidFill>
                          <a:effectLst/>
                          <a:latin typeface="等线" panose="02010600030101010101" pitchFamily="2" charset="-122"/>
                          <a:ea typeface="等线" panose="02010600030101010101" pitchFamily="2" charset="-122"/>
                        </a:rPr>
                        <a:t>Job.addLabel</a:t>
                      </a:r>
                      <a:r>
                        <a:rPr lang="en-US" sz="1400" b="0" i="0" u="none" strike="noStrike" dirty="0">
                          <a:solidFill>
                            <a:srgbClr val="000000"/>
                          </a:solidFill>
                          <a:effectLst/>
                          <a:latin typeface="等线" panose="02010600030101010101" pitchFamily="2" charset="-122"/>
                          <a:ea typeface="等线" panose="02010600030101010101" pitchFamily="2" charset="-122"/>
                        </a:rPr>
                        <a:t>(timeout/retry times/fixed node …)</a:t>
                      </a:r>
                    </a:p>
                  </a:txBody>
                  <a:tcPr marL="6350" marR="6350" marT="6350" marB="0" anchor="b">
                    <a:lnL>
                      <a:noFill/>
                    </a:lnL>
                    <a:lnR>
                      <a:noFill/>
                    </a:lnR>
                    <a:lnT>
                      <a:noFill/>
                    </a:lnT>
                    <a:lnB>
                      <a:no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584006593"/>
                  </a:ext>
                </a:extLst>
              </a:tr>
            </a:tbl>
          </a:graphicData>
        </a:graphic>
      </p:graphicFrame>
      <p:graphicFrame>
        <p:nvGraphicFramePr>
          <p:cNvPr id="7" name="表格 6">
            <a:extLst>
              <a:ext uri="{FF2B5EF4-FFF2-40B4-BE49-F238E27FC236}">
                <a16:creationId xmlns:a16="http://schemas.microsoft.com/office/drawing/2014/main" id="{A8160307-C4CA-47CB-939C-074DC2A1A63E}"/>
              </a:ext>
            </a:extLst>
          </p:cNvPr>
          <p:cNvGraphicFramePr>
            <a:graphicFrameLocks noGrp="1" noChangeAspect="1"/>
          </p:cNvGraphicFramePr>
          <p:nvPr>
            <p:extLst>
              <p:ext uri="{D42A27DB-BD31-4B8C-83A1-F6EECF244321}">
                <p14:modId xmlns:p14="http://schemas.microsoft.com/office/powerpoint/2010/main" val="3483039710"/>
              </p:ext>
            </p:extLst>
          </p:nvPr>
        </p:nvGraphicFramePr>
        <p:xfrm>
          <a:off x="4307976" y="3129955"/>
          <a:ext cx="2593568" cy="646430"/>
        </p:xfrm>
        <a:graphic>
          <a:graphicData uri="http://schemas.openxmlformats.org/drawingml/2006/table">
            <a:tbl>
              <a:tblPr/>
              <a:tblGrid>
                <a:gridCol w="2593568">
                  <a:extLst>
                    <a:ext uri="{9D8B030D-6E8A-4147-A177-3AD203B41FA5}">
                      <a16:colId xmlns:a16="http://schemas.microsoft.com/office/drawing/2014/main" val="3879115834"/>
                    </a:ext>
                  </a:extLst>
                </a:gridCol>
              </a:tblGrid>
              <a:tr h="0">
                <a:tc>
                  <a:txBody>
                    <a:bodyPr/>
                    <a:lst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1pPr>
                      <a:lvl2pPr marL="0" marR="0" indent="228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2pPr>
                      <a:lvl3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3pPr>
                      <a:lvl4pPr marL="0" marR="0" indent="685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4pPr>
                      <a:lvl5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5pPr>
                      <a:lvl6pPr marL="0" marR="0" indent="1143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6pPr>
                      <a:lvl7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7pPr>
                      <a:lvl8pPr marL="0" marR="0" indent="1600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8pPr>
                      <a:lvl9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Arial"/>
                          <a:ea typeface="楷体"/>
                          <a:sym typeface="Helvetica"/>
                        </a:defRPr>
                      </a:lvl9pPr>
                    </a:lstStyle>
                    <a:p>
                      <a:pPr algn="ctr" fontAlgn="b"/>
                      <a:r>
                        <a:rPr lang="en-US" sz="1400" b="0" i="0" u="none" strike="noStrike" dirty="0">
                          <a:solidFill>
                            <a:srgbClr val="000000"/>
                          </a:solidFill>
                          <a:effectLst/>
                          <a:latin typeface="等线" panose="02010600030101010101" pitchFamily="2" charset="-122"/>
                          <a:ea typeface="等线" panose="02010600030101010101" pitchFamily="2" charset="-122"/>
                        </a:rPr>
                        <a:t>Timeout detection&amp; auto kill</a:t>
                      </a:r>
                    </a:p>
                    <a:p>
                      <a:pPr algn="ctr" fontAlgn="b"/>
                      <a:r>
                        <a:rPr lang="en-US" sz="1400" b="0" i="0" u="none" strike="noStrike" dirty="0">
                          <a:solidFill>
                            <a:srgbClr val="000000"/>
                          </a:solidFill>
                          <a:effectLst/>
                          <a:latin typeface="等线" panose="02010600030101010101" pitchFamily="2" charset="-122"/>
                          <a:ea typeface="等线" panose="02010600030101010101" pitchFamily="2" charset="-122"/>
                        </a:rPr>
                        <a:t>Auto retry</a:t>
                      </a:r>
                    </a:p>
                    <a:p>
                      <a:pPr algn="ctr" fontAlgn="b"/>
                      <a:r>
                        <a:rPr lang="en-US" sz="1400" b="0" i="0" u="none" strike="noStrike" dirty="0">
                          <a:solidFill>
                            <a:srgbClr val="000000"/>
                          </a:solidFill>
                          <a:effectLst/>
                          <a:latin typeface="等线" panose="02010600030101010101" pitchFamily="2" charset="-122"/>
                          <a:ea typeface="等线" panose="02010600030101010101" pitchFamily="2" charset="-122"/>
                        </a:rPr>
                        <a:t>Job assign to specified node …</a:t>
                      </a:r>
                    </a:p>
                  </a:txBody>
                  <a:tcPr marL="6350" marR="6350" marT="6350" marB="0" anchor="b">
                    <a:lnL>
                      <a:noFill/>
                    </a:lnL>
                    <a:lnR>
                      <a:noFill/>
                    </a:lnR>
                    <a:lnT>
                      <a:noFill/>
                    </a:lnT>
                    <a:lnB>
                      <a:no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584006593"/>
                  </a:ext>
                </a:extLst>
              </a:tr>
            </a:tbl>
          </a:graphicData>
        </a:graphic>
      </p:graphicFrame>
      <p:sp>
        <p:nvSpPr>
          <p:cNvPr id="8" name="矩形 7">
            <a:extLst>
              <a:ext uri="{FF2B5EF4-FFF2-40B4-BE49-F238E27FC236}">
                <a16:creationId xmlns:a16="http://schemas.microsoft.com/office/drawing/2014/main" id="{0D52CD00-58D7-4F80-A5E6-F4F394585104}"/>
              </a:ext>
            </a:extLst>
          </p:cNvPr>
          <p:cNvSpPr/>
          <p:nvPr/>
        </p:nvSpPr>
        <p:spPr>
          <a:xfrm rot="1232351">
            <a:off x="8775478" y="265095"/>
            <a:ext cx="1194558" cy="400110"/>
          </a:xfrm>
          <a:prstGeom prst="rect">
            <a:avLst/>
          </a:prstGeom>
          <a:ln w="25400">
            <a:solidFill>
              <a:schemeClr val="accent6"/>
            </a:solidFill>
          </a:ln>
        </p:spPr>
        <p:txBody>
          <a:bodyPr wrap="none">
            <a:spAutoFit/>
          </a:bodyPr>
          <a:lstStyle/>
          <a:p>
            <a:r>
              <a:rPr lang="en-US" altLang="zh-CN" sz="2000" dirty="0"/>
              <a:t>Solutions</a:t>
            </a:r>
            <a:endParaRPr lang="zh-CN" altLang="en-US" sz="2400" dirty="0"/>
          </a:p>
        </p:txBody>
      </p:sp>
    </p:spTree>
    <p:extLst>
      <p:ext uri="{BB962C8B-B14F-4D97-AF65-F5344CB8AC3E}">
        <p14:creationId xmlns:p14="http://schemas.microsoft.com/office/powerpoint/2010/main" val="244382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C6C281-F72F-4EDC-AC62-3C474029974A}"/>
              </a:ext>
            </a:extLst>
          </p:cNvPr>
          <p:cNvSpPr/>
          <p:nvPr/>
        </p:nvSpPr>
        <p:spPr>
          <a:xfrm>
            <a:off x="193374" y="73721"/>
            <a:ext cx="7805342" cy="523220"/>
          </a:xfrm>
          <a:prstGeom prst="rect">
            <a:avLst/>
          </a:prstGeom>
        </p:spPr>
        <p:txBody>
          <a:bodyPr wrap="none">
            <a:spAutoFit/>
          </a:bodyPr>
          <a:lstStyle/>
          <a:p>
            <a:r>
              <a:rPr lang="en-US" altLang="zh-CN" sz="2800" dirty="0"/>
              <a:t>Linkis Computation Governance Solution-Execute</a:t>
            </a:r>
          </a:p>
        </p:txBody>
      </p:sp>
      <p:cxnSp>
        <p:nvCxnSpPr>
          <p:cNvPr id="3" name="直接连接符 2">
            <a:extLst>
              <a:ext uri="{FF2B5EF4-FFF2-40B4-BE49-F238E27FC236}">
                <a16:creationId xmlns:a16="http://schemas.microsoft.com/office/drawing/2014/main" id="{1F7054A3-D1D9-466B-A4A8-A6C92685406C}"/>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958BAF1C-83C1-4ADA-8BA9-679C260EAED0}"/>
              </a:ext>
            </a:extLst>
          </p:cNvPr>
          <p:cNvSpPr/>
          <p:nvPr/>
        </p:nvSpPr>
        <p:spPr>
          <a:xfrm>
            <a:off x="263782" y="727784"/>
            <a:ext cx="11605130" cy="400110"/>
          </a:xfrm>
          <a:prstGeom prst="rect">
            <a:avLst/>
          </a:prstGeom>
        </p:spPr>
        <p:txBody>
          <a:bodyPr wrap="square">
            <a:spAutoFit/>
          </a:bodyPr>
          <a:lstStyle/>
          <a:p>
            <a:pPr marL="285750" indent="-285750">
              <a:buFont typeface="Arial" panose="020B0604020202020204" pitchFamily="34" charset="0"/>
              <a:buChar char="•"/>
            </a:pPr>
            <a:r>
              <a:rPr lang="en-US" altLang="zh-CN" sz="2000" dirty="0"/>
              <a:t>Support customize parameters and rules, for example job timeout, job retry, fixed driver node, etc.</a:t>
            </a:r>
          </a:p>
        </p:txBody>
      </p:sp>
      <p:sp>
        <p:nvSpPr>
          <p:cNvPr id="5" name="矩形 4">
            <a:extLst>
              <a:ext uri="{FF2B5EF4-FFF2-40B4-BE49-F238E27FC236}">
                <a16:creationId xmlns:a16="http://schemas.microsoft.com/office/drawing/2014/main" id="{6F36A31D-0713-42AB-BB0B-976ECBE1F933}"/>
              </a:ext>
            </a:extLst>
          </p:cNvPr>
          <p:cNvSpPr/>
          <p:nvPr/>
        </p:nvSpPr>
        <p:spPr>
          <a:xfrm rot="1232351">
            <a:off x="8888364" y="130837"/>
            <a:ext cx="1194558" cy="400110"/>
          </a:xfrm>
          <a:prstGeom prst="rect">
            <a:avLst/>
          </a:prstGeom>
          <a:ln w="25400">
            <a:solidFill>
              <a:schemeClr val="accent6"/>
            </a:solidFill>
          </a:ln>
        </p:spPr>
        <p:txBody>
          <a:bodyPr wrap="none">
            <a:spAutoFit/>
          </a:bodyPr>
          <a:lstStyle/>
          <a:p>
            <a:r>
              <a:rPr lang="en-US" altLang="zh-CN" sz="2000" dirty="0"/>
              <a:t>Solutions</a:t>
            </a:r>
            <a:endParaRPr lang="zh-CN" altLang="en-US" sz="2400" dirty="0"/>
          </a:p>
        </p:txBody>
      </p:sp>
      <p:sp>
        <p:nvSpPr>
          <p:cNvPr id="6" name="矩形 5">
            <a:extLst>
              <a:ext uri="{FF2B5EF4-FFF2-40B4-BE49-F238E27FC236}">
                <a16:creationId xmlns:a16="http://schemas.microsoft.com/office/drawing/2014/main" id="{DDE2D127-618E-431D-9FC8-285210B0D197}"/>
              </a:ext>
            </a:extLst>
          </p:cNvPr>
          <p:cNvSpPr/>
          <p:nvPr/>
        </p:nvSpPr>
        <p:spPr>
          <a:xfrm>
            <a:off x="513168" y="1258737"/>
            <a:ext cx="9183056" cy="3785652"/>
          </a:xfrm>
          <a:prstGeom prst="rect">
            <a:avLst/>
          </a:prstGeom>
        </p:spPr>
        <p:txBody>
          <a:bodyPr wrap="square">
            <a:spAutoFit/>
          </a:bodyPr>
          <a:lstStyle/>
          <a:p>
            <a:r>
              <a:rPr lang="en-US" altLang="zh-CN" sz="1600" dirty="0">
                <a:solidFill>
                  <a:schemeClr val="accent6"/>
                </a:solidFill>
                <a:latin typeface="Consolas" panose="020B0609020204030204" pitchFamily="49" charset="0"/>
              </a:rPr>
              <a:t>// 1. build job</a:t>
            </a:r>
          </a:p>
          <a:p>
            <a:r>
              <a:rPr lang="en-US" altLang="zh-CN" sz="1600" dirty="0" err="1">
                <a:latin typeface="Consolas" panose="020B0609020204030204" pitchFamily="49" charset="0"/>
              </a:rPr>
              <a:t>val</a:t>
            </a:r>
            <a:r>
              <a:rPr lang="en-US" altLang="zh-CN" sz="1600" dirty="0">
                <a:latin typeface="Consolas" panose="020B0609020204030204" pitchFamily="49" charset="0"/>
              </a:rPr>
              <a:t> job =</a:t>
            </a:r>
            <a:r>
              <a:rPr lang="en-US" altLang="zh-CN" sz="1600" dirty="0" err="1">
                <a:latin typeface="Consolas" panose="020B0609020204030204" pitchFamily="49" charset="0"/>
              </a:rPr>
              <a:t>LinkisJobClient.interactive</a:t>
            </a:r>
            <a:r>
              <a:rPr lang="en-US" altLang="zh-CN" sz="1600" dirty="0">
                <a:latin typeface="Consolas" panose="020B0609020204030204" pitchFamily="49" charset="0"/>
              </a:rPr>
              <a:t>()</a:t>
            </a:r>
          </a:p>
          <a:p>
            <a:r>
              <a:rPr lang="en-US" altLang="zh-CN" sz="1600" dirty="0">
                <a:latin typeface="Consolas" panose="020B0609020204030204" pitchFamily="49" charset="0"/>
              </a:rPr>
              <a:t>        .builder()</a:t>
            </a:r>
          </a:p>
          <a:p>
            <a:r>
              <a:rPr lang="en-US" altLang="zh-CN" sz="1600" dirty="0">
                <a:latin typeface="Consolas" panose="020B0609020204030204" pitchFamily="49" charset="0"/>
              </a:rPr>
              <a:t>        .</a:t>
            </a:r>
            <a:r>
              <a:rPr lang="en-US" altLang="zh-CN" sz="1600" dirty="0" err="1">
                <a:latin typeface="Consolas" panose="020B0609020204030204" pitchFamily="49" charset="0"/>
              </a:rPr>
              <a:t>setEngineType</a:t>
            </a:r>
            <a:r>
              <a:rPr lang="en-US" altLang="zh-CN" sz="1600" dirty="0">
                <a:latin typeface="Consolas" panose="020B0609020204030204" pitchFamily="49" charset="0"/>
              </a:rPr>
              <a:t>("hive-2.3.3")</a:t>
            </a:r>
          </a:p>
          <a:p>
            <a:r>
              <a:rPr lang="en-US" altLang="zh-CN" sz="1600" dirty="0">
                <a:latin typeface="Consolas" panose="020B0609020204030204" pitchFamily="49" charset="0"/>
              </a:rPr>
              <a:t>        .</a:t>
            </a:r>
            <a:r>
              <a:rPr lang="en-US" altLang="zh-CN" sz="1600" dirty="0" err="1">
                <a:latin typeface="Consolas" panose="020B0609020204030204" pitchFamily="49" charset="0"/>
              </a:rPr>
              <a:t>setRunTypeStr</a:t>
            </a:r>
            <a:r>
              <a:rPr lang="en-US" altLang="zh-CN" sz="1600" dirty="0">
                <a:latin typeface="Consolas" panose="020B0609020204030204" pitchFamily="49" charset="0"/>
              </a:rPr>
              <a:t>("</a:t>
            </a:r>
            <a:r>
              <a:rPr lang="en-US" altLang="zh-CN" sz="1600" dirty="0" err="1">
                <a:latin typeface="Consolas" panose="020B0609020204030204" pitchFamily="49" charset="0"/>
              </a:rPr>
              <a:t>sql</a:t>
            </a:r>
            <a:r>
              <a:rPr lang="en-US" altLang="zh-CN" sz="1600" dirty="0">
                <a:latin typeface="Consolas" panose="020B0609020204030204" pitchFamily="49" charset="0"/>
              </a:rPr>
              <a:t>")</a:t>
            </a:r>
          </a:p>
          <a:p>
            <a:r>
              <a:rPr lang="en-US" altLang="zh-CN" sz="1600" dirty="0">
                <a:latin typeface="Consolas" panose="020B0609020204030204" pitchFamily="49" charset="0"/>
              </a:rPr>
              <a:t>        .</a:t>
            </a:r>
            <a:r>
              <a:rPr lang="en-US" altLang="zh-CN" sz="1600" dirty="0" err="1">
                <a:latin typeface="Consolas" panose="020B0609020204030204" pitchFamily="49" charset="0"/>
              </a:rPr>
              <a:t>setCreator</a:t>
            </a:r>
            <a:r>
              <a:rPr lang="en-US" altLang="zh-CN" sz="1600" dirty="0">
                <a:latin typeface="Consolas" panose="020B0609020204030204" pitchFamily="49" charset="0"/>
              </a:rPr>
              <a:t>("IDE")</a:t>
            </a:r>
          </a:p>
          <a:p>
            <a:r>
              <a:rPr lang="en-US" altLang="zh-CN" sz="1600" dirty="0">
                <a:latin typeface="Consolas" panose="020B0609020204030204" pitchFamily="49" charset="0"/>
              </a:rPr>
              <a:t>        .</a:t>
            </a:r>
            <a:r>
              <a:rPr lang="en-US" altLang="zh-CN" sz="1600" dirty="0" err="1">
                <a:latin typeface="Consolas" panose="020B0609020204030204" pitchFamily="49" charset="0"/>
              </a:rPr>
              <a:t>setCode</a:t>
            </a:r>
            <a:r>
              <a:rPr lang="en-US" altLang="zh-CN" sz="1600" dirty="0">
                <a:latin typeface="Consolas" panose="020B0609020204030204" pitchFamily="49" charset="0"/>
              </a:rPr>
              <a:t>("select * from table01")</a:t>
            </a:r>
          </a:p>
          <a:p>
            <a:r>
              <a:rPr lang="en-US" altLang="zh-CN" sz="1600" dirty="0">
                <a:latin typeface="Consolas" panose="020B0609020204030204" pitchFamily="49" charset="0"/>
              </a:rPr>
              <a:t>        .</a:t>
            </a:r>
            <a:r>
              <a:rPr lang="en-US" altLang="zh-CN" sz="1600" dirty="0" err="1">
                <a:latin typeface="Consolas" panose="020B0609020204030204" pitchFamily="49" charset="0"/>
              </a:rPr>
              <a:t>addExecuteUser</a:t>
            </a:r>
            <a:r>
              <a:rPr lang="en-US" altLang="zh-CN" sz="1600" dirty="0">
                <a:latin typeface="Consolas" panose="020B0609020204030204" pitchFamily="49" charset="0"/>
              </a:rPr>
              <a:t>("</a:t>
            </a:r>
            <a:r>
              <a:rPr lang="en-US" altLang="zh-CN" sz="1600" dirty="0" err="1">
                <a:latin typeface="Consolas" panose="020B0609020204030204" pitchFamily="49" charset="0"/>
              </a:rPr>
              <a:t>hadoop</a:t>
            </a:r>
            <a:r>
              <a:rPr lang="en-US" altLang="zh-CN" sz="1600" dirty="0">
                <a:latin typeface="Consolas" panose="020B0609020204030204" pitchFamily="49" charset="0"/>
              </a:rPr>
              <a:t>")</a:t>
            </a:r>
          </a:p>
          <a:p>
            <a:r>
              <a:rPr lang="en-US" altLang="zh-CN" sz="1600" dirty="0">
                <a:latin typeface="Consolas" panose="020B0609020204030204" pitchFamily="49" charset="0"/>
              </a:rPr>
              <a:t>        .</a:t>
            </a:r>
            <a:r>
              <a:rPr lang="en-US" altLang="zh-CN" sz="1600" dirty="0">
                <a:highlight>
                  <a:srgbClr val="008000"/>
                </a:highlight>
                <a:latin typeface="Consolas" panose="020B0609020204030204" pitchFamily="49" charset="0"/>
              </a:rPr>
              <a:t>addLabel("</a:t>
            </a:r>
            <a:r>
              <a:rPr lang="en-US" altLang="zh-CN" sz="1600" dirty="0" err="1">
                <a:highlight>
                  <a:srgbClr val="008000"/>
                </a:highlight>
                <a:latin typeface="Consolas" panose="020B0609020204030204" pitchFamily="49" charset="0"/>
              </a:rPr>
              <a:t>jobRunningTimeout</a:t>
            </a:r>
            <a:r>
              <a:rPr lang="en-US" altLang="zh-CN" sz="1600" dirty="0">
                <a:highlight>
                  <a:srgbClr val="008000"/>
                </a:highlight>
                <a:latin typeface="Consolas" panose="020B0609020204030204" pitchFamily="49" charset="0"/>
              </a:rPr>
              <a:t>", "1000") </a:t>
            </a:r>
            <a:r>
              <a:rPr lang="en-US" altLang="zh-CN" sz="1600" dirty="0">
                <a:latin typeface="Consolas" panose="020B0609020204030204" pitchFamily="49" charset="0"/>
              </a:rPr>
              <a:t>// job timeout</a:t>
            </a:r>
          </a:p>
          <a:p>
            <a:r>
              <a:rPr lang="en-US" altLang="zh-CN" sz="1600" dirty="0">
                <a:latin typeface="Consolas" panose="020B0609020204030204" pitchFamily="49" charset="0"/>
              </a:rPr>
              <a:t>        .</a:t>
            </a:r>
            <a:r>
              <a:rPr lang="en-US" altLang="zh-CN" sz="1600" dirty="0">
                <a:highlight>
                  <a:srgbClr val="008000"/>
                </a:highlight>
                <a:latin typeface="Consolas" panose="020B0609020204030204" pitchFamily="49" charset="0"/>
              </a:rPr>
              <a:t>addLabel("</a:t>
            </a:r>
            <a:r>
              <a:rPr lang="en-US" altLang="zh-CN" sz="1600" dirty="0" err="1">
                <a:highlight>
                  <a:srgbClr val="008000"/>
                </a:highlight>
                <a:latin typeface="Consolas" panose="020B0609020204030204" pitchFamily="49" charset="0"/>
              </a:rPr>
              <a:t>jobRetryCount</a:t>
            </a:r>
            <a:r>
              <a:rPr lang="en-US" altLang="zh-CN" sz="1600" dirty="0">
                <a:highlight>
                  <a:srgbClr val="008000"/>
                </a:highlight>
                <a:latin typeface="Consolas" panose="020B0609020204030204" pitchFamily="49" charset="0"/>
              </a:rPr>
              <a:t>", "3") </a:t>
            </a:r>
            <a:r>
              <a:rPr lang="en-US" altLang="zh-CN" sz="1600" dirty="0">
                <a:latin typeface="Consolas" panose="020B0609020204030204" pitchFamily="49" charset="0"/>
              </a:rPr>
              <a:t>//job retry</a:t>
            </a:r>
          </a:p>
          <a:p>
            <a:r>
              <a:rPr lang="en-US" altLang="zh-CN" sz="1600" dirty="0">
                <a:latin typeface="Consolas" panose="020B0609020204030204" pitchFamily="49" charset="0"/>
              </a:rPr>
              <a:t>        .</a:t>
            </a:r>
            <a:r>
              <a:rPr lang="en-US" altLang="zh-CN" sz="1600" dirty="0">
                <a:highlight>
                  <a:srgbClr val="008000"/>
                </a:highlight>
                <a:latin typeface="Consolas" panose="020B0609020204030204" pitchFamily="49" charset="0"/>
              </a:rPr>
              <a:t>addLabel("bindEngine","127.0.0.1:3457") </a:t>
            </a:r>
            <a:r>
              <a:rPr lang="en-US" altLang="zh-CN" sz="1600" dirty="0">
                <a:latin typeface="Consolas" panose="020B0609020204030204" pitchFamily="49" charset="0"/>
              </a:rPr>
              <a:t>//fixed driver node</a:t>
            </a:r>
          </a:p>
          <a:p>
            <a:r>
              <a:rPr lang="en-US" altLang="zh-CN" sz="1600" dirty="0">
                <a:latin typeface="Consolas" panose="020B0609020204030204" pitchFamily="49" charset="0"/>
              </a:rPr>
              <a:t>        .</a:t>
            </a:r>
            <a:r>
              <a:rPr lang="en-US" altLang="zh-CN" sz="1600" dirty="0">
                <a:highlight>
                  <a:srgbClr val="008000"/>
                </a:highlight>
                <a:latin typeface="Consolas" panose="020B0609020204030204" pitchFamily="49" charset="0"/>
              </a:rPr>
              <a:t>addLabel("tenant", "tenant1") </a:t>
            </a:r>
            <a:r>
              <a:rPr lang="en-US" altLang="zh-CN" sz="1600" dirty="0">
                <a:latin typeface="Consolas" panose="020B0609020204030204" pitchFamily="49" charset="0"/>
              </a:rPr>
              <a:t>//set tenant</a:t>
            </a:r>
          </a:p>
          <a:p>
            <a:r>
              <a:rPr lang="en-US" altLang="zh-CN" sz="1600" dirty="0">
                <a:latin typeface="Consolas" panose="020B0609020204030204" pitchFamily="49" charset="0"/>
              </a:rPr>
              <a:t>        .build();</a:t>
            </a:r>
          </a:p>
          <a:p>
            <a:r>
              <a:rPr lang="en-US" altLang="zh-CN" sz="1600" dirty="0">
                <a:solidFill>
                  <a:schemeClr val="accent6"/>
                </a:solidFill>
                <a:latin typeface="Consolas" panose="020B0609020204030204" pitchFamily="49" charset="0"/>
              </a:rPr>
              <a:t>// 2. Submit Job to </a:t>
            </a:r>
            <a:r>
              <a:rPr lang="en-US" altLang="zh-CN" sz="1600" dirty="0" err="1">
                <a:solidFill>
                  <a:schemeClr val="accent6"/>
                </a:solidFill>
                <a:latin typeface="Consolas" panose="020B0609020204030204" pitchFamily="49" charset="0"/>
              </a:rPr>
              <a:t>Linkis</a:t>
            </a:r>
            <a:endParaRPr lang="en-US" altLang="zh-CN" sz="1600" dirty="0">
              <a:solidFill>
                <a:schemeClr val="accent6"/>
              </a:solidFill>
              <a:latin typeface="Consolas" panose="020B0609020204030204" pitchFamily="49" charset="0"/>
            </a:endParaRPr>
          </a:p>
          <a:p>
            <a:r>
              <a:rPr lang="en-US" altLang="zh-CN" sz="1600" dirty="0" err="1">
                <a:latin typeface="Consolas" panose="020B0609020204030204" pitchFamily="49" charset="0"/>
              </a:rPr>
              <a:t>job.submit</a:t>
            </a:r>
            <a:r>
              <a:rPr lang="en-US" altLang="zh-CN" sz="1600" dirty="0">
                <a:latin typeface="Consolas" panose="020B0609020204030204" pitchFamily="49" charset="0"/>
              </a:rPr>
              <a:t>();</a:t>
            </a:r>
          </a:p>
        </p:txBody>
      </p:sp>
    </p:spTree>
    <p:extLst>
      <p:ext uri="{BB962C8B-B14F-4D97-AF65-F5344CB8AC3E}">
        <p14:creationId xmlns:p14="http://schemas.microsoft.com/office/powerpoint/2010/main" val="1067473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DACCF2-FDA0-493F-98AD-D9AED5DD2364}"/>
              </a:ext>
            </a:extLst>
          </p:cNvPr>
          <p:cNvSpPr/>
          <p:nvPr/>
        </p:nvSpPr>
        <p:spPr>
          <a:xfrm>
            <a:off x="339329" y="1407891"/>
            <a:ext cx="11661848" cy="5852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3" name="矩形 2">
            <a:extLst>
              <a:ext uri="{FF2B5EF4-FFF2-40B4-BE49-F238E27FC236}">
                <a16:creationId xmlns:a16="http://schemas.microsoft.com/office/drawing/2014/main" id="{2C3C1306-12A3-4486-81CD-9FFA42FE7B90}"/>
              </a:ext>
            </a:extLst>
          </p:cNvPr>
          <p:cNvSpPr/>
          <p:nvPr/>
        </p:nvSpPr>
        <p:spPr>
          <a:xfrm>
            <a:off x="185331" y="210596"/>
            <a:ext cx="10140918"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OLAP&amp;ML Engine Computation Governance Problem-Operation</a:t>
            </a:r>
          </a:p>
        </p:txBody>
      </p:sp>
      <p:cxnSp>
        <p:nvCxnSpPr>
          <p:cNvPr id="4" name="直接连接符 3">
            <a:extLst>
              <a:ext uri="{FF2B5EF4-FFF2-40B4-BE49-F238E27FC236}">
                <a16:creationId xmlns:a16="http://schemas.microsoft.com/office/drawing/2014/main" id="{60538E2B-6222-42C7-86CB-ABEC0162FFEC}"/>
              </a:ext>
            </a:extLst>
          </p:cNvPr>
          <p:cNvCxnSpPr>
            <a:cxnSpLocks/>
          </p:cNvCxnSpPr>
          <p:nvPr/>
        </p:nvCxnSpPr>
        <p:spPr>
          <a:xfrm>
            <a:off x="131657" y="711173"/>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6F0CA21C-9CDD-4940-8295-4202E1E9877A}"/>
              </a:ext>
            </a:extLst>
          </p:cNvPr>
          <p:cNvSpPr/>
          <p:nvPr/>
        </p:nvSpPr>
        <p:spPr>
          <a:xfrm>
            <a:off x="255739" y="864659"/>
            <a:ext cx="1160513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CN" sz="2000" dirty="0"/>
              <a:t>Need to solve high concurrency, scalability and high availability problems.</a:t>
            </a:r>
          </a:p>
        </p:txBody>
      </p:sp>
      <p:pic>
        <p:nvPicPr>
          <p:cNvPr id="6" name="图片 5">
            <a:extLst>
              <a:ext uri="{FF2B5EF4-FFF2-40B4-BE49-F238E27FC236}">
                <a16:creationId xmlns:a16="http://schemas.microsoft.com/office/drawing/2014/main" id="{0AC4E613-537B-43CE-B14E-87ADA0EB2654}"/>
              </a:ext>
            </a:extLst>
          </p:cNvPr>
          <p:cNvPicPr>
            <a:picLocks noChangeAspect="1"/>
          </p:cNvPicPr>
          <p:nvPr/>
        </p:nvPicPr>
        <p:blipFill>
          <a:blip r:embed="rId3"/>
          <a:stretch>
            <a:fillRect/>
          </a:stretch>
        </p:blipFill>
        <p:spPr>
          <a:xfrm>
            <a:off x="794948" y="1475063"/>
            <a:ext cx="1149409" cy="450873"/>
          </a:xfrm>
          <a:prstGeom prst="rect">
            <a:avLst/>
          </a:prstGeom>
        </p:spPr>
      </p:pic>
      <p:sp>
        <p:nvSpPr>
          <p:cNvPr id="7" name="矩形 6">
            <a:extLst>
              <a:ext uri="{FF2B5EF4-FFF2-40B4-BE49-F238E27FC236}">
                <a16:creationId xmlns:a16="http://schemas.microsoft.com/office/drawing/2014/main" id="{AFAD67DB-5C3C-4247-AAA6-46DC03C99377}"/>
              </a:ext>
            </a:extLst>
          </p:cNvPr>
          <p:cNvSpPr/>
          <p:nvPr/>
        </p:nvSpPr>
        <p:spPr>
          <a:xfrm>
            <a:off x="2210211" y="1433733"/>
            <a:ext cx="1566346" cy="523220"/>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t>Hundreds of clients and drivers</a:t>
            </a:r>
            <a:endParaRPr lang="zh-CN" altLang="en-US" sz="1400" dirty="0"/>
          </a:p>
        </p:txBody>
      </p:sp>
      <p:sp>
        <p:nvSpPr>
          <p:cNvPr id="8" name="矩形 7">
            <a:extLst>
              <a:ext uri="{FF2B5EF4-FFF2-40B4-BE49-F238E27FC236}">
                <a16:creationId xmlns:a16="http://schemas.microsoft.com/office/drawing/2014/main" id="{4D3CFF27-1001-400C-9DA8-03CB9E71385D}"/>
              </a:ext>
            </a:extLst>
          </p:cNvPr>
          <p:cNvSpPr/>
          <p:nvPr/>
        </p:nvSpPr>
        <p:spPr>
          <a:xfrm>
            <a:off x="1875970" y="1532767"/>
            <a:ext cx="372218"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a:t>
            </a:r>
            <a:endParaRPr lang="zh-CN" altLang="en-US" b="1" dirty="0"/>
          </a:p>
        </p:txBody>
      </p:sp>
      <p:pic>
        <p:nvPicPr>
          <p:cNvPr id="9" name="图片 8">
            <a:extLst>
              <a:ext uri="{FF2B5EF4-FFF2-40B4-BE49-F238E27FC236}">
                <a16:creationId xmlns:a16="http://schemas.microsoft.com/office/drawing/2014/main" id="{11BE6C45-7D7A-4546-B240-ECD8F1C0BF95}"/>
              </a:ext>
            </a:extLst>
          </p:cNvPr>
          <p:cNvPicPr>
            <a:picLocks noChangeAspect="1"/>
          </p:cNvPicPr>
          <p:nvPr/>
        </p:nvPicPr>
        <p:blipFill>
          <a:blip r:embed="rId3"/>
          <a:stretch>
            <a:fillRect/>
          </a:stretch>
        </p:blipFill>
        <p:spPr>
          <a:xfrm>
            <a:off x="4580564" y="1475063"/>
            <a:ext cx="1149409" cy="450873"/>
          </a:xfrm>
          <a:prstGeom prst="rect">
            <a:avLst/>
          </a:prstGeom>
        </p:spPr>
      </p:pic>
      <p:sp>
        <p:nvSpPr>
          <p:cNvPr id="10" name="矩形 9">
            <a:extLst>
              <a:ext uri="{FF2B5EF4-FFF2-40B4-BE49-F238E27FC236}">
                <a16:creationId xmlns:a16="http://schemas.microsoft.com/office/drawing/2014/main" id="{DD7EC9BB-0B23-416D-8567-E38CC472FD10}"/>
              </a:ext>
            </a:extLst>
          </p:cNvPr>
          <p:cNvSpPr/>
          <p:nvPr/>
        </p:nvSpPr>
        <p:spPr>
          <a:xfrm>
            <a:off x="5995827" y="1433733"/>
            <a:ext cx="1566346" cy="523220"/>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t>Hundreds of clients and drivers</a:t>
            </a:r>
            <a:endParaRPr lang="zh-CN" altLang="en-US" sz="1400" dirty="0"/>
          </a:p>
        </p:txBody>
      </p:sp>
      <p:sp>
        <p:nvSpPr>
          <p:cNvPr id="11" name="矩形 10">
            <a:extLst>
              <a:ext uri="{FF2B5EF4-FFF2-40B4-BE49-F238E27FC236}">
                <a16:creationId xmlns:a16="http://schemas.microsoft.com/office/drawing/2014/main" id="{4D60D8B9-B04C-40AB-B003-6B2237645B55}"/>
              </a:ext>
            </a:extLst>
          </p:cNvPr>
          <p:cNvSpPr/>
          <p:nvPr/>
        </p:nvSpPr>
        <p:spPr>
          <a:xfrm>
            <a:off x="5661586" y="1532767"/>
            <a:ext cx="372218"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a:t>
            </a:r>
            <a:endParaRPr lang="zh-CN" altLang="en-US" b="1" dirty="0"/>
          </a:p>
        </p:txBody>
      </p:sp>
      <p:pic>
        <p:nvPicPr>
          <p:cNvPr id="12" name="图片 11">
            <a:extLst>
              <a:ext uri="{FF2B5EF4-FFF2-40B4-BE49-F238E27FC236}">
                <a16:creationId xmlns:a16="http://schemas.microsoft.com/office/drawing/2014/main" id="{2278AE1A-13D7-46D2-B232-433074589F9F}"/>
              </a:ext>
            </a:extLst>
          </p:cNvPr>
          <p:cNvPicPr>
            <a:picLocks noChangeAspect="1"/>
          </p:cNvPicPr>
          <p:nvPr/>
        </p:nvPicPr>
        <p:blipFill>
          <a:blip r:embed="rId3"/>
          <a:stretch>
            <a:fillRect/>
          </a:stretch>
        </p:blipFill>
        <p:spPr>
          <a:xfrm>
            <a:off x="8193842" y="1483996"/>
            <a:ext cx="1149409" cy="450873"/>
          </a:xfrm>
          <a:prstGeom prst="rect">
            <a:avLst/>
          </a:prstGeom>
        </p:spPr>
      </p:pic>
      <p:sp>
        <p:nvSpPr>
          <p:cNvPr id="13" name="矩形 12">
            <a:extLst>
              <a:ext uri="{FF2B5EF4-FFF2-40B4-BE49-F238E27FC236}">
                <a16:creationId xmlns:a16="http://schemas.microsoft.com/office/drawing/2014/main" id="{F106F3EB-FB95-4ADD-94E9-53F277611E1F}"/>
              </a:ext>
            </a:extLst>
          </p:cNvPr>
          <p:cNvSpPr/>
          <p:nvPr/>
        </p:nvSpPr>
        <p:spPr>
          <a:xfrm>
            <a:off x="9609105" y="1442666"/>
            <a:ext cx="1566346" cy="523220"/>
          </a:xfrm>
          <a:prstGeom prst="rect">
            <a:avLst/>
          </a:prstGeom>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t>Hundreds of clients and drivers</a:t>
            </a:r>
            <a:endParaRPr lang="zh-CN" altLang="en-US" sz="1400" dirty="0"/>
          </a:p>
        </p:txBody>
      </p:sp>
      <p:sp>
        <p:nvSpPr>
          <p:cNvPr id="14" name="矩形 13">
            <a:extLst>
              <a:ext uri="{FF2B5EF4-FFF2-40B4-BE49-F238E27FC236}">
                <a16:creationId xmlns:a16="http://schemas.microsoft.com/office/drawing/2014/main" id="{83A49695-874A-4658-AA92-E7C364AD7E51}"/>
              </a:ext>
            </a:extLst>
          </p:cNvPr>
          <p:cNvSpPr/>
          <p:nvPr/>
        </p:nvSpPr>
        <p:spPr>
          <a:xfrm>
            <a:off x="9274864" y="1541700"/>
            <a:ext cx="372218"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t>…</a:t>
            </a:r>
            <a:endParaRPr lang="zh-CN" altLang="en-US" b="1" dirty="0"/>
          </a:p>
        </p:txBody>
      </p:sp>
      <p:sp>
        <p:nvSpPr>
          <p:cNvPr id="15" name="矩形 14">
            <a:extLst>
              <a:ext uri="{FF2B5EF4-FFF2-40B4-BE49-F238E27FC236}">
                <a16:creationId xmlns:a16="http://schemas.microsoft.com/office/drawing/2014/main" id="{EF097B7A-2F06-42A4-998D-2AE79E06BCF1}"/>
              </a:ext>
            </a:extLst>
          </p:cNvPr>
          <p:cNvSpPr/>
          <p:nvPr/>
        </p:nvSpPr>
        <p:spPr>
          <a:xfrm>
            <a:off x="794948" y="1433733"/>
            <a:ext cx="2981609" cy="544470"/>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 name="矩形 15">
            <a:extLst>
              <a:ext uri="{FF2B5EF4-FFF2-40B4-BE49-F238E27FC236}">
                <a16:creationId xmlns:a16="http://schemas.microsoft.com/office/drawing/2014/main" id="{2869BCD1-43AC-4493-B56F-68ECEAB6C4E6}"/>
              </a:ext>
            </a:extLst>
          </p:cNvPr>
          <p:cNvSpPr/>
          <p:nvPr/>
        </p:nvSpPr>
        <p:spPr>
          <a:xfrm>
            <a:off x="4606980" y="1442666"/>
            <a:ext cx="2981609" cy="544470"/>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7" name="矩形 16">
            <a:extLst>
              <a:ext uri="{FF2B5EF4-FFF2-40B4-BE49-F238E27FC236}">
                <a16:creationId xmlns:a16="http://schemas.microsoft.com/office/drawing/2014/main" id="{BD08E34F-EE85-46BD-8811-6AC2ACB971EE}"/>
              </a:ext>
            </a:extLst>
          </p:cNvPr>
          <p:cNvSpPr/>
          <p:nvPr/>
        </p:nvSpPr>
        <p:spPr>
          <a:xfrm>
            <a:off x="8193842" y="1433733"/>
            <a:ext cx="2981609" cy="544470"/>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pic>
        <p:nvPicPr>
          <p:cNvPr id="18" name="图片 17">
            <a:extLst>
              <a:ext uri="{FF2B5EF4-FFF2-40B4-BE49-F238E27FC236}">
                <a16:creationId xmlns:a16="http://schemas.microsoft.com/office/drawing/2014/main" id="{14C1294C-262E-480D-A512-1CC10541472B}"/>
              </a:ext>
            </a:extLst>
          </p:cNvPr>
          <p:cNvPicPr>
            <a:picLocks noChangeAspect="1"/>
          </p:cNvPicPr>
          <p:nvPr/>
        </p:nvPicPr>
        <p:blipFill>
          <a:blip r:embed="rId4"/>
          <a:stretch>
            <a:fillRect/>
          </a:stretch>
        </p:blipFill>
        <p:spPr>
          <a:xfrm>
            <a:off x="356904" y="2001133"/>
            <a:ext cx="11649766" cy="4646270"/>
          </a:xfrm>
          <a:prstGeom prst="rect">
            <a:avLst/>
          </a:prstGeom>
          <a:solidFill>
            <a:schemeClr val="bg1"/>
          </a:solidFill>
        </p:spPr>
      </p:pic>
      <p:sp>
        <p:nvSpPr>
          <p:cNvPr id="19" name="矩形 18">
            <a:extLst>
              <a:ext uri="{FF2B5EF4-FFF2-40B4-BE49-F238E27FC236}">
                <a16:creationId xmlns:a16="http://schemas.microsoft.com/office/drawing/2014/main" id="{FB944A42-E94F-4C3F-BB9D-F154BC983997}"/>
              </a:ext>
            </a:extLst>
          </p:cNvPr>
          <p:cNvSpPr/>
          <p:nvPr/>
        </p:nvSpPr>
        <p:spPr>
          <a:xfrm>
            <a:off x="794948" y="1985401"/>
            <a:ext cx="1757329" cy="228504"/>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rPr>
              <a:t>Dozens of servers</a:t>
            </a:r>
            <a:endParaRPr lang="zh-CN" altLang="en-US" sz="1600" dirty="0">
              <a:solidFill>
                <a:schemeClr val="tx1"/>
              </a:solidFill>
            </a:endParaRPr>
          </a:p>
        </p:txBody>
      </p:sp>
      <p:sp>
        <p:nvSpPr>
          <p:cNvPr id="20" name="矩形 19">
            <a:extLst>
              <a:ext uri="{FF2B5EF4-FFF2-40B4-BE49-F238E27FC236}">
                <a16:creationId xmlns:a16="http://schemas.microsoft.com/office/drawing/2014/main" id="{2919410E-246C-4F72-A362-1F4436D19A78}"/>
              </a:ext>
            </a:extLst>
          </p:cNvPr>
          <p:cNvSpPr/>
          <p:nvPr/>
        </p:nvSpPr>
        <p:spPr>
          <a:xfrm>
            <a:off x="4606980" y="2001133"/>
            <a:ext cx="1757329" cy="228504"/>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rPr>
              <a:t>Dozens of servers</a:t>
            </a:r>
            <a:endParaRPr lang="zh-CN" altLang="en-US" sz="1600" dirty="0">
              <a:solidFill>
                <a:schemeClr val="tx1"/>
              </a:solidFill>
            </a:endParaRPr>
          </a:p>
        </p:txBody>
      </p:sp>
      <p:sp>
        <p:nvSpPr>
          <p:cNvPr id="21" name="矩形 20">
            <a:extLst>
              <a:ext uri="{FF2B5EF4-FFF2-40B4-BE49-F238E27FC236}">
                <a16:creationId xmlns:a16="http://schemas.microsoft.com/office/drawing/2014/main" id="{AE138C44-837D-4DC0-B0D3-CDFA35522357}"/>
              </a:ext>
            </a:extLst>
          </p:cNvPr>
          <p:cNvSpPr/>
          <p:nvPr/>
        </p:nvSpPr>
        <p:spPr>
          <a:xfrm>
            <a:off x="8193842" y="1992573"/>
            <a:ext cx="1757329" cy="228504"/>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rPr>
              <a:t>Dozens of servers</a:t>
            </a:r>
            <a:endParaRPr lang="zh-CN" altLang="en-US" sz="1600" dirty="0">
              <a:solidFill>
                <a:schemeClr val="tx1"/>
              </a:solidFill>
            </a:endParaRPr>
          </a:p>
        </p:txBody>
      </p:sp>
      <p:sp>
        <p:nvSpPr>
          <p:cNvPr id="22" name="矩形 21">
            <a:extLst>
              <a:ext uri="{FF2B5EF4-FFF2-40B4-BE49-F238E27FC236}">
                <a16:creationId xmlns:a16="http://schemas.microsoft.com/office/drawing/2014/main" id="{02CD5A7E-A15D-4E7C-A21C-B03436CFE114}"/>
              </a:ext>
            </a:extLst>
          </p:cNvPr>
          <p:cNvSpPr/>
          <p:nvPr/>
        </p:nvSpPr>
        <p:spPr>
          <a:xfrm rot="1232351">
            <a:off x="9314134" y="838653"/>
            <a:ext cx="1223412" cy="400110"/>
          </a:xfrm>
          <a:prstGeom prst="rect">
            <a:avLst/>
          </a:prstGeom>
          <a:ln w="25400">
            <a:solidFill>
              <a:srgbClr val="FF3399"/>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Problems</a:t>
            </a:r>
            <a:endParaRPr lang="zh-CN" altLang="en-US" sz="2400" dirty="0"/>
          </a:p>
        </p:txBody>
      </p:sp>
    </p:spTree>
    <p:extLst>
      <p:ext uri="{BB962C8B-B14F-4D97-AF65-F5344CB8AC3E}">
        <p14:creationId xmlns:p14="http://schemas.microsoft.com/office/powerpoint/2010/main" val="2383293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AEDAA9E-A2D1-455A-9CA9-6323540D2F75}"/>
              </a:ext>
            </a:extLst>
          </p:cNvPr>
          <p:cNvPicPr>
            <a:picLocks noChangeAspect="1"/>
          </p:cNvPicPr>
          <p:nvPr/>
        </p:nvPicPr>
        <p:blipFill>
          <a:blip r:embed="rId3"/>
          <a:stretch>
            <a:fillRect/>
          </a:stretch>
        </p:blipFill>
        <p:spPr>
          <a:xfrm>
            <a:off x="347373" y="1884341"/>
            <a:ext cx="11661848" cy="4736592"/>
          </a:xfrm>
          <a:prstGeom prst="rect">
            <a:avLst/>
          </a:prstGeom>
          <a:solidFill>
            <a:schemeClr val="bg1"/>
          </a:solidFill>
        </p:spPr>
      </p:pic>
      <p:sp>
        <p:nvSpPr>
          <p:cNvPr id="3" name="矩形 2">
            <a:extLst>
              <a:ext uri="{FF2B5EF4-FFF2-40B4-BE49-F238E27FC236}">
                <a16:creationId xmlns:a16="http://schemas.microsoft.com/office/drawing/2014/main" id="{A790E82A-0786-49C4-BAF7-937E29BB5C45}"/>
              </a:ext>
            </a:extLst>
          </p:cNvPr>
          <p:cNvSpPr/>
          <p:nvPr/>
        </p:nvSpPr>
        <p:spPr>
          <a:xfrm>
            <a:off x="193375" y="101830"/>
            <a:ext cx="8185254" cy="523220"/>
          </a:xfrm>
          <a:prstGeom prst="rect">
            <a:avLst/>
          </a:prstGeom>
        </p:spPr>
        <p:txBody>
          <a:bodyPr wrap="none">
            <a:spAutoFit/>
          </a:bodyPr>
          <a:lstStyle/>
          <a:p>
            <a:r>
              <a:rPr lang="en-US" altLang="zh-CN" sz="2800" dirty="0"/>
              <a:t>Linkis Computation Governance Solution-Operation</a:t>
            </a:r>
          </a:p>
        </p:txBody>
      </p:sp>
      <p:cxnSp>
        <p:nvCxnSpPr>
          <p:cNvPr id="4" name="直接连接符 3">
            <a:extLst>
              <a:ext uri="{FF2B5EF4-FFF2-40B4-BE49-F238E27FC236}">
                <a16:creationId xmlns:a16="http://schemas.microsoft.com/office/drawing/2014/main" id="{EF52BAAF-4F78-4538-8FB5-E7BB0A913866}"/>
              </a:ext>
            </a:extLst>
          </p:cNvPr>
          <p:cNvCxnSpPr>
            <a:cxnSpLocks/>
          </p:cNvCxnSpPr>
          <p:nvPr/>
        </p:nvCxnSpPr>
        <p:spPr>
          <a:xfrm>
            <a:off x="139701" y="602407"/>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7303F39-1FF4-4C58-9407-340F099C3699}"/>
              </a:ext>
            </a:extLst>
          </p:cNvPr>
          <p:cNvSpPr/>
          <p:nvPr/>
        </p:nvSpPr>
        <p:spPr>
          <a:xfrm>
            <a:off x="263783" y="755893"/>
            <a:ext cx="11605130" cy="1015663"/>
          </a:xfrm>
          <a:prstGeom prst="rect">
            <a:avLst/>
          </a:prstGeom>
        </p:spPr>
        <p:txBody>
          <a:bodyPr wrap="square">
            <a:spAutoFit/>
          </a:bodyPr>
          <a:lstStyle/>
          <a:p>
            <a:pPr marL="285750" indent="-285750">
              <a:buFont typeface="Arial" panose="020B0604020202020204" pitchFamily="34" charset="0"/>
              <a:buChar char="•"/>
            </a:pPr>
            <a:r>
              <a:rPr lang="en-US" altLang="zh-CN" sz="2000" dirty="0"/>
              <a:t>A reusable resource pool, easier to maintain. </a:t>
            </a:r>
          </a:p>
          <a:p>
            <a:pPr marL="285750" indent="-285750">
              <a:buFont typeface="Arial" panose="020B0604020202020204" pitchFamily="34" charset="0"/>
              <a:buChar char="•"/>
            </a:pPr>
            <a:r>
              <a:rPr lang="en-US" altLang="zh-CN" sz="2000" dirty="0"/>
              <a:t>Microservice architecture and Layered asynchronous to support mega concurrency and high availability.</a:t>
            </a:r>
          </a:p>
        </p:txBody>
      </p:sp>
      <p:pic>
        <p:nvPicPr>
          <p:cNvPr id="6" name="图片 5">
            <a:extLst>
              <a:ext uri="{FF2B5EF4-FFF2-40B4-BE49-F238E27FC236}">
                <a16:creationId xmlns:a16="http://schemas.microsoft.com/office/drawing/2014/main" id="{39303494-5971-4421-B26F-E796546E2100}"/>
              </a:ext>
            </a:extLst>
          </p:cNvPr>
          <p:cNvPicPr>
            <a:picLocks noChangeAspect="1"/>
          </p:cNvPicPr>
          <p:nvPr/>
        </p:nvPicPr>
        <p:blipFill>
          <a:blip r:embed="rId4"/>
          <a:stretch>
            <a:fillRect/>
          </a:stretch>
        </p:blipFill>
        <p:spPr>
          <a:xfrm>
            <a:off x="4167984" y="3617667"/>
            <a:ext cx="1149409" cy="450873"/>
          </a:xfrm>
          <a:prstGeom prst="rect">
            <a:avLst/>
          </a:prstGeom>
        </p:spPr>
      </p:pic>
      <p:sp>
        <p:nvSpPr>
          <p:cNvPr id="7" name="矩形 6">
            <a:extLst>
              <a:ext uri="{FF2B5EF4-FFF2-40B4-BE49-F238E27FC236}">
                <a16:creationId xmlns:a16="http://schemas.microsoft.com/office/drawing/2014/main" id="{0C9D1EED-5167-4F35-839D-71FF3512BE7C}"/>
              </a:ext>
            </a:extLst>
          </p:cNvPr>
          <p:cNvSpPr/>
          <p:nvPr/>
        </p:nvSpPr>
        <p:spPr>
          <a:xfrm>
            <a:off x="5583247" y="3576337"/>
            <a:ext cx="1566346" cy="523220"/>
          </a:xfrm>
          <a:prstGeom prst="rect">
            <a:avLst/>
          </a:prstGeom>
          <a:ln>
            <a:noFill/>
          </a:ln>
        </p:spPr>
        <p:txBody>
          <a:bodyPr wrap="square">
            <a:spAutoFit/>
          </a:bodyPr>
          <a:lstStyle/>
          <a:p>
            <a:r>
              <a:rPr lang="en-US" altLang="zh-CN" sz="1400" dirty="0"/>
              <a:t>Thousands of clients and drivers</a:t>
            </a:r>
            <a:endParaRPr lang="zh-CN" altLang="en-US" sz="1400" dirty="0"/>
          </a:p>
        </p:txBody>
      </p:sp>
      <p:sp>
        <p:nvSpPr>
          <p:cNvPr id="8" name="矩形 7">
            <a:extLst>
              <a:ext uri="{FF2B5EF4-FFF2-40B4-BE49-F238E27FC236}">
                <a16:creationId xmlns:a16="http://schemas.microsoft.com/office/drawing/2014/main" id="{E8C874BA-DA6A-40F4-81FA-E0436BC53955}"/>
              </a:ext>
            </a:extLst>
          </p:cNvPr>
          <p:cNvSpPr/>
          <p:nvPr/>
        </p:nvSpPr>
        <p:spPr>
          <a:xfrm>
            <a:off x="5249006" y="3675371"/>
            <a:ext cx="372218" cy="369332"/>
          </a:xfrm>
          <a:prstGeom prst="rect">
            <a:avLst/>
          </a:prstGeom>
        </p:spPr>
        <p:txBody>
          <a:bodyPr wrap="none">
            <a:spAutoFit/>
          </a:bodyPr>
          <a:lstStyle/>
          <a:p>
            <a:r>
              <a:rPr lang="en-US" altLang="zh-CN" b="1" dirty="0"/>
              <a:t>…</a:t>
            </a:r>
            <a:endParaRPr lang="zh-CN" altLang="en-US" b="1" dirty="0"/>
          </a:p>
        </p:txBody>
      </p:sp>
      <p:sp>
        <p:nvSpPr>
          <p:cNvPr id="9" name="矩形 8">
            <a:extLst>
              <a:ext uri="{FF2B5EF4-FFF2-40B4-BE49-F238E27FC236}">
                <a16:creationId xmlns:a16="http://schemas.microsoft.com/office/drawing/2014/main" id="{F85D4DFE-884B-4D9E-9BA7-97C9A34F12BA}"/>
              </a:ext>
            </a:extLst>
          </p:cNvPr>
          <p:cNvSpPr/>
          <p:nvPr/>
        </p:nvSpPr>
        <p:spPr>
          <a:xfrm>
            <a:off x="4167984" y="3576337"/>
            <a:ext cx="2981609" cy="544470"/>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矩形 9">
            <a:extLst>
              <a:ext uri="{FF2B5EF4-FFF2-40B4-BE49-F238E27FC236}">
                <a16:creationId xmlns:a16="http://schemas.microsoft.com/office/drawing/2014/main" id="{C4E79821-16D8-4E26-BD95-7315E45F211C}"/>
              </a:ext>
            </a:extLst>
          </p:cNvPr>
          <p:cNvSpPr/>
          <p:nvPr/>
        </p:nvSpPr>
        <p:spPr>
          <a:xfrm>
            <a:off x="4167984" y="4128005"/>
            <a:ext cx="2981609" cy="228504"/>
          </a:xfrm>
          <a:prstGeom prst="rect">
            <a:avLst/>
          </a:prstGeom>
          <a:no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Hundreds of servers</a:t>
            </a:r>
            <a:endParaRPr lang="zh-CN" altLang="en-US" sz="1600" dirty="0">
              <a:solidFill>
                <a:schemeClr val="tx1"/>
              </a:solidFill>
            </a:endParaRPr>
          </a:p>
        </p:txBody>
      </p:sp>
      <p:sp>
        <p:nvSpPr>
          <p:cNvPr id="11" name="矩形 10">
            <a:extLst>
              <a:ext uri="{FF2B5EF4-FFF2-40B4-BE49-F238E27FC236}">
                <a16:creationId xmlns:a16="http://schemas.microsoft.com/office/drawing/2014/main" id="{795BA02D-6D21-4E58-AB70-A8974E64D8FD}"/>
              </a:ext>
            </a:extLst>
          </p:cNvPr>
          <p:cNvSpPr/>
          <p:nvPr/>
        </p:nvSpPr>
        <p:spPr>
          <a:xfrm rot="1232351">
            <a:off x="9001255" y="219482"/>
            <a:ext cx="1194558" cy="400110"/>
          </a:xfrm>
          <a:prstGeom prst="rect">
            <a:avLst/>
          </a:prstGeom>
          <a:ln w="25400">
            <a:solidFill>
              <a:schemeClr val="accent6"/>
            </a:solidFill>
          </a:ln>
        </p:spPr>
        <p:txBody>
          <a:bodyPr wrap="none">
            <a:spAutoFit/>
          </a:bodyPr>
          <a:lstStyle/>
          <a:p>
            <a:r>
              <a:rPr lang="en-US" altLang="zh-CN" sz="2000" dirty="0"/>
              <a:t>Solutions</a:t>
            </a:r>
            <a:endParaRPr lang="zh-CN" altLang="en-US" sz="2400" dirty="0"/>
          </a:p>
        </p:txBody>
      </p:sp>
      <p:grpSp>
        <p:nvGrpSpPr>
          <p:cNvPr id="12" name="组合 11">
            <a:extLst>
              <a:ext uri="{FF2B5EF4-FFF2-40B4-BE49-F238E27FC236}">
                <a16:creationId xmlns:a16="http://schemas.microsoft.com/office/drawing/2014/main" id="{A8AFD2E3-FA62-4F6D-978C-A343ED5A997F}"/>
              </a:ext>
            </a:extLst>
          </p:cNvPr>
          <p:cNvGrpSpPr/>
          <p:nvPr/>
        </p:nvGrpSpPr>
        <p:grpSpPr>
          <a:xfrm>
            <a:off x="2180308" y="3466253"/>
            <a:ext cx="9667163" cy="1044844"/>
            <a:chOff x="2180307" y="3438144"/>
            <a:chExt cx="9667163" cy="1044844"/>
          </a:xfrm>
        </p:grpSpPr>
        <p:pic>
          <p:nvPicPr>
            <p:cNvPr id="13" name="图片 12">
              <a:extLst>
                <a:ext uri="{FF2B5EF4-FFF2-40B4-BE49-F238E27FC236}">
                  <a16:creationId xmlns:a16="http://schemas.microsoft.com/office/drawing/2014/main" id="{365ACB03-EEA3-4DB3-8D85-7C32C90CB8F1}"/>
                </a:ext>
              </a:extLst>
            </p:cNvPr>
            <p:cNvPicPr>
              <a:picLocks noChangeAspect="1"/>
            </p:cNvPicPr>
            <p:nvPr/>
          </p:nvPicPr>
          <p:blipFill>
            <a:blip r:embed="rId5"/>
            <a:stretch>
              <a:fillRect/>
            </a:stretch>
          </p:blipFill>
          <p:spPr>
            <a:xfrm>
              <a:off x="2180307" y="3438144"/>
              <a:ext cx="9667163" cy="1044844"/>
            </a:xfrm>
            <a:prstGeom prst="rect">
              <a:avLst/>
            </a:prstGeom>
          </p:spPr>
        </p:pic>
        <p:sp>
          <p:nvSpPr>
            <p:cNvPr id="14" name="矩形 13">
              <a:extLst>
                <a:ext uri="{FF2B5EF4-FFF2-40B4-BE49-F238E27FC236}">
                  <a16:creationId xmlns:a16="http://schemas.microsoft.com/office/drawing/2014/main" id="{E9F1B865-1307-417E-A4CC-24E85909E8BB}"/>
                </a:ext>
              </a:extLst>
            </p:cNvPr>
            <p:cNvSpPr/>
            <p:nvPr/>
          </p:nvSpPr>
          <p:spPr>
            <a:xfrm>
              <a:off x="7885216" y="3548228"/>
              <a:ext cx="973776" cy="468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Linkis Master</a:t>
              </a:r>
              <a:endParaRPr lang="zh-CN" altLang="en-US" sz="1500" b="1" dirty="0">
                <a:solidFill>
                  <a:schemeClr val="tx1"/>
                </a:solidFill>
              </a:endParaRPr>
            </a:p>
          </p:txBody>
        </p:sp>
      </p:grpSp>
    </p:spTree>
    <p:extLst>
      <p:ext uri="{BB962C8B-B14F-4D97-AF65-F5344CB8AC3E}">
        <p14:creationId xmlns:p14="http://schemas.microsoft.com/office/powerpoint/2010/main" val="84322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DB72129-E066-4459-847E-B70EAF453D99}"/>
              </a:ext>
            </a:extLst>
          </p:cNvPr>
          <p:cNvSpPr/>
          <p:nvPr/>
        </p:nvSpPr>
        <p:spPr>
          <a:xfrm>
            <a:off x="193374" y="73721"/>
            <a:ext cx="8185254" cy="523220"/>
          </a:xfrm>
          <a:prstGeom prst="rect">
            <a:avLst/>
          </a:prstGeom>
        </p:spPr>
        <p:txBody>
          <a:bodyPr wrap="none">
            <a:spAutoFit/>
          </a:bodyPr>
          <a:lstStyle/>
          <a:p>
            <a:r>
              <a:rPr lang="en-US" altLang="zh-CN" sz="2800" dirty="0"/>
              <a:t>Linkis Computation Governance Solution-Operation</a:t>
            </a:r>
          </a:p>
        </p:txBody>
      </p:sp>
      <p:cxnSp>
        <p:nvCxnSpPr>
          <p:cNvPr id="3" name="直接连接符 2">
            <a:extLst>
              <a:ext uri="{FF2B5EF4-FFF2-40B4-BE49-F238E27FC236}">
                <a16:creationId xmlns:a16="http://schemas.microsoft.com/office/drawing/2014/main" id="{5F058280-9470-466C-9A93-E188C6171056}"/>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1BE08B80-8E85-417D-915B-06870AE8D550}"/>
              </a:ext>
            </a:extLst>
          </p:cNvPr>
          <p:cNvSpPr/>
          <p:nvPr/>
        </p:nvSpPr>
        <p:spPr>
          <a:xfrm rot="1232351">
            <a:off x="8899654" y="270558"/>
            <a:ext cx="1194558" cy="400110"/>
          </a:xfrm>
          <a:prstGeom prst="rect">
            <a:avLst/>
          </a:prstGeom>
          <a:ln w="25400">
            <a:solidFill>
              <a:schemeClr val="accent6"/>
            </a:solidFill>
          </a:ln>
        </p:spPr>
        <p:txBody>
          <a:bodyPr wrap="none">
            <a:spAutoFit/>
          </a:bodyPr>
          <a:lstStyle/>
          <a:p>
            <a:r>
              <a:rPr lang="en-US" altLang="zh-CN" sz="2000" dirty="0"/>
              <a:t>Solutions</a:t>
            </a:r>
            <a:endParaRPr lang="zh-CN" altLang="en-US" sz="2400" dirty="0"/>
          </a:p>
        </p:txBody>
      </p:sp>
      <p:sp>
        <p:nvSpPr>
          <p:cNvPr id="5" name="矩形 4">
            <a:extLst>
              <a:ext uri="{FF2B5EF4-FFF2-40B4-BE49-F238E27FC236}">
                <a16:creationId xmlns:a16="http://schemas.microsoft.com/office/drawing/2014/main" id="{B2BDB33A-38CA-4723-A636-5330FB44CE4B}"/>
              </a:ext>
            </a:extLst>
          </p:cNvPr>
          <p:cNvSpPr/>
          <p:nvPr/>
        </p:nvSpPr>
        <p:spPr>
          <a:xfrm>
            <a:off x="263782" y="727784"/>
            <a:ext cx="11605130" cy="400110"/>
          </a:xfrm>
          <a:prstGeom prst="rect">
            <a:avLst/>
          </a:prstGeom>
        </p:spPr>
        <p:txBody>
          <a:bodyPr wrap="square">
            <a:spAutoFit/>
          </a:bodyPr>
          <a:lstStyle/>
          <a:p>
            <a:pPr marL="285750" indent="-285750">
              <a:buFont typeface="Arial" panose="020B0604020202020204" pitchFamily="34" charset="0"/>
              <a:buChar char="•"/>
            </a:pPr>
            <a:r>
              <a:rPr lang="en-US" altLang="zh-CN" sz="2000" dirty="0"/>
              <a:t>Running engine connector list</a:t>
            </a:r>
          </a:p>
        </p:txBody>
      </p:sp>
      <p:pic>
        <p:nvPicPr>
          <p:cNvPr id="6" name="图片 5">
            <a:extLst>
              <a:ext uri="{FF2B5EF4-FFF2-40B4-BE49-F238E27FC236}">
                <a16:creationId xmlns:a16="http://schemas.microsoft.com/office/drawing/2014/main" id="{00401661-B878-4D85-B560-21B4B4E80F0E}"/>
              </a:ext>
            </a:extLst>
          </p:cNvPr>
          <p:cNvPicPr>
            <a:picLocks noChangeAspect="1"/>
          </p:cNvPicPr>
          <p:nvPr/>
        </p:nvPicPr>
        <p:blipFill>
          <a:blip r:embed="rId3"/>
          <a:stretch>
            <a:fillRect/>
          </a:stretch>
        </p:blipFill>
        <p:spPr>
          <a:xfrm>
            <a:off x="428458" y="1258737"/>
            <a:ext cx="11516342" cy="4840644"/>
          </a:xfrm>
          <a:prstGeom prst="rect">
            <a:avLst/>
          </a:prstGeom>
        </p:spPr>
      </p:pic>
    </p:spTree>
    <p:extLst>
      <p:ext uri="{BB962C8B-B14F-4D97-AF65-F5344CB8AC3E}">
        <p14:creationId xmlns:p14="http://schemas.microsoft.com/office/powerpoint/2010/main" val="2668278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8967773-CA4D-4FF5-B292-17F081F1F632}"/>
              </a:ext>
            </a:extLst>
          </p:cNvPr>
          <p:cNvSpPr/>
          <p:nvPr/>
        </p:nvSpPr>
        <p:spPr>
          <a:xfrm>
            <a:off x="2070847" y="2044005"/>
            <a:ext cx="8381999" cy="1384995"/>
          </a:xfrm>
          <a:prstGeom prst="rect">
            <a:avLst/>
          </a:prstGeom>
        </p:spPr>
        <p:txBody>
          <a:bodyPr wrap="square">
            <a:spAutoFit/>
          </a:bodyPr>
          <a:lstStyle/>
          <a:p>
            <a:pPr algn="ctr"/>
            <a:r>
              <a:rPr kumimoji="1" lang="en-US" altLang="zh-CN" sz="2800" dirty="0">
                <a:latin typeface="Microsoft YaHei" panose="020B0503020204020204" pitchFamily="34" charset="-122"/>
                <a:ea typeface="Microsoft YaHei" panose="020B0503020204020204" pitchFamily="34" charset="-122"/>
              </a:rPr>
              <a:t>How does Apache </a:t>
            </a:r>
            <a:r>
              <a:rPr kumimoji="1" lang="en-US" altLang="zh-CN" sz="2800" dirty="0" err="1">
                <a:latin typeface="Microsoft YaHei" panose="020B0503020204020204" pitchFamily="34" charset="-122"/>
                <a:ea typeface="Microsoft YaHei" panose="020B0503020204020204" pitchFamily="34" charset="-122"/>
              </a:rPr>
              <a:t>Linkis</a:t>
            </a:r>
            <a:r>
              <a:rPr kumimoji="1" lang="en-US" altLang="zh-CN" sz="2800" dirty="0">
                <a:latin typeface="Microsoft YaHei" panose="020B0503020204020204" pitchFamily="34" charset="-122"/>
                <a:ea typeface="Microsoft YaHei" panose="020B0503020204020204" pitchFamily="34" charset="-122"/>
              </a:rPr>
              <a:t> solve</a:t>
            </a:r>
            <a:br>
              <a:rPr kumimoji="1" lang="en-US" altLang="zh-CN" sz="2800" dirty="0">
                <a:latin typeface="Microsoft YaHei" panose="020B0503020204020204" pitchFamily="34" charset="-122"/>
                <a:ea typeface="Microsoft YaHei" panose="020B0503020204020204" pitchFamily="34" charset="-122"/>
              </a:rPr>
            </a:br>
            <a:r>
              <a:rPr kumimoji="1" lang="en-US" altLang="zh-CN" sz="2800" dirty="0">
                <a:latin typeface="Microsoft YaHei" panose="020B0503020204020204" pitchFamily="34" charset="-122"/>
                <a:ea typeface="Microsoft YaHei" panose="020B0503020204020204" pitchFamily="34" charset="-122"/>
              </a:rPr>
              <a:t>Computation Governance problems for diversified Big Data engines?</a:t>
            </a:r>
            <a:endParaRPr kumimoji="1" lang="zh-CN" altLang="en-US" sz="2800" dirty="0">
              <a:latin typeface="Microsoft YaHei" panose="020B0503020204020204" pitchFamily="34" charset="-122"/>
              <a:ea typeface="Microsoft YaHei" panose="020B0503020204020204" pitchFamily="34" charset="-122"/>
            </a:endParaRPr>
          </a:p>
        </p:txBody>
      </p:sp>
      <p:sp>
        <p:nvSpPr>
          <p:cNvPr id="3" name="副标题 2">
            <a:extLst>
              <a:ext uri="{FF2B5EF4-FFF2-40B4-BE49-F238E27FC236}">
                <a16:creationId xmlns:a16="http://schemas.microsoft.com/office/drawing/2014/main" id="{EDB68BC8-38F4-4EC4-A4E9-01E073456636}"/>
              </a:ext>
            </a:extLst>
          </p:cNvPr>
          <p:cNvSpPr txBox="1">
            <a:spLocks/>
          </p:cNvSpPr>
          <p:nvPr/>
        </p:nvSpPr>
        <p:spPr>
          <a:xfrm>
            <a:off x="1398494" y="3580657"/>
            <a:ext cx="9144000" cy="10604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zh-CN" dirty="0">
                <a:latin typeface="Microsoft YaHei" panose="020B0503020204020204" pitchFamily="34" charset="-122"/>
                <a:ea typeface="Microsoft YaHei" panose="020B0503020204020204" pitchFamily="34" charset="-122"/>
              </a:rPr>
              <a:t>Peace Wong</a:t>
            </a:r>
          </a:p>
          <a:p>
            <a:pPr marL="0" indent="0" algn="ctr">
              <a:buNone/>
            </a:pPr>
            <a:r>
              <a:rPr kumimoji="1" lang="en-US" altLang="zh-CN" dirty="0">
                <a:latin typeface="Microsoft YaHei" panose="020B0503020204020204" pitchFamily="34" charset="-122"/>
                <a:ea typeface="Microsoft YaHei" panose="020B0503020204020204" pitchFamily="34" charset="-122"/>
                <a:cs typeface="Alibaba PuHuiTi L" pitchFamily="18" charset="-122"/>
              </a:rPr>
              <a:t>Apache </a:t>
            </a:r>
            <a:r>
              <a:rPr kumimoji="1" lang="en-US" altLang="zh-CN" dirty="0" err="1">
                <a:latin typeface="Microsoft YaHei" panose="020B0503020204020204" pitchFamily="34" charset="-122"/>
                <a:ea typeface="Microsoft YaHei" panose="020B0503020204020204" pitchFamily="34" charset="-122"/>
                <a:cs typeface="Alibaba PuHuiTi L" pitchFamily="18" charset="-122"/>
              </a:rPr>
              <a:t>Linkis</a:t>
            </a:r>
            <a:r>
              <a:rPr kumimoji="1" lang="en-US" altLang="zh-CN" dirty="0">
                <a:latin typeface="Microsoft YaHei" panose="020B0503020204020204" pitchFamily="34" charset="-122"/>
                <a:ea typeface="Microsoft YaHei" panose="020B0503020204020204" pitchFamily="34" charset="-122"/>
                <a:cs typeface="Alibaba PuHuiTi L" pitchFamily="18" charset="-122"/>
              </a:rPr>
              <a:t> PPMC</a:t>
            </a:r>
          </a:p>
          <a:p>
            <a:pPr marL="0" indent="0" algn="ctr">
              <a:buNone/>
            </a:pPr>
            <a:endParaRPr kumimoji="1" lang="zh-CN" altLang="en-US" dirty="0"/>
          </a:p>
        </p:txBody>
      </p:sp>
    </p:spTree>
    <p:extLst>
      <p:ext uri="{BB962C8B-B14F-4D97-AF65-F5344CB8AC3E}">
        <p14:creationId xmlns:p14="http://schemas.microsoft.com/office/powerpoint/2010/main" val="1350945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63D5A77-0FE0-490D-81D0-336EA9943CA9}"/>
              </a:ext>
            </a:extLst>
          </p:cNvPr>
          <p:cNvPicPr>
            <a:picLocks noChangeAspect="1"/>
          </p:cNvPicPr>
          <p:nvPr/>
        </p:nvPicPr>
        <p:blipFill>
          <a:blip r:embed="rId3"/>
          <a:stretch>
            <a:fillRect/>
          </a:stretch>
        </p:blipFill>
        <p:spPr>
          <a:xfrm>
            <a:off x="81599" y="1731364"/>
            <a:ext cx="12028802" cy="4935542"/>
          </a:xfrm>
          <a:prstGeom prst="rect">
            <a:avLst/>
          </a:prstGeom>
        </p:spPr>
      </p:pic>
      <p:sp>
        <p:nvSpPr>
          <p:cNvPr id="3" name="矩形 2">
            <a:extLst>
              <a:ext uri="{FF2B5EF4-FFF2-40B4-BE49-F238E27FC236}">
                <a16:creationId xmlns:a16="http://schemas.microsoft.com/office/drawing/2014/main" id="{2C3C1306-12A3-4486-81CD-9FFA42FE7B90}"/>
              </a:ext>
            </a:extLst>
          </p:cNvPr>
          <p:cNvSpPr/>
          <p:nvPr/>
        </p:nvSpPr>
        <p:spPr>
          <a:xfrm>
            <a:off x="111775" y="191094"/>
            <a:ext cx="8185254"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Linkis Computation Governance Solution-Operation</a:t>
            </a:r>
          </a:p>
        </p:txBody>
      </p:sp>
      <p:cxnSp>
        <p:nvCxnSpPr>
          <p:cNvPr id="4" name="直接连接符 3">
            <a:extLst>
              <a:ext uri="{FF2B5EF4-FFF2-40B4-BE49-F238E27FC236}">
                <a16:creationId xmlns:a16="http://schemas.microsoft.com/office/drawing/2014/main" id="{60538E2B-6222-42C7-86CB-ABEC0162FFEC}"/>
              </a:ext>
            </a:extLst>
          </p:cNvPr>
          <p:cNvCxnSpPr>
            <a:cxnSpLocks/>
          </p:cNvCxnSpPr>
          <p:nvPr/>
        </p:nvCxnSpPr>
        <p:spPr>
          <a:xfrm>
            <a:off x="58101" y="691671"/>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6F0CA21C-9CDD-4940-8295-4202E1E9877A}"/>
              </a:ext>
            </a:extLst>
          </p:cNvPr>
          <p:cNvSpPr/>
          <p:nvPr/>
        </p:nvSpPr>
        <p:spPr>
          <a:xfrm>
            <a:off x="182183" y="845157"/>
            <a:ext cx="11605130"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CN" sz="2000" dirty="0"/>
              <a:t>Multi-tenant, label-based multilevel fine-grained resource control. </a:t>
            </a:r>
          </a:p>
          <a:p>
            <a:pPr marL="285750" indent="-285750">
              <a:buFont typeface="Arial" panose="020B0604020202020204" pitchFamily="34" charset="0"/>
              <a:buChar char="•"/>
            </a:pPr>
            <a:r>
              <a:rPr lang="en-US" altLang="zh-CN" sz="2000" dirty="0"/>
              <a:t>Multilevel parameter configuration. Tenant-&gt;User-&gt;App/Tool-&gt;EC Type-&gt;EC</a:t>
            </a:r>
          </a:p>
        </p:txBody>
      </p:sp>
      <p:sp>
        <p:nvSpPr>
          <p:cNvPr id="6" name="矩形 5">
            <a:extLst>
              <a:ext uri="{FF2B5EF4-FFF2-40B4-BE49-F238E27FC236}">
                <a16:creationId xmlns:a16="http://schemas.microsoft.com/office/drawing/2014/main" id="{C584C895-20B4-4F01-9EC1-162CE788E1A8}"/>
              </a:ext>
            </a:extLst>
          </p:cNvPr>
          <p:cNvSpPr/>
          <p:nvPr/>
        </p:nvSpPr>
        <p:spPr>
          <a:xfrm rot="1232351">
            <a:off x="8864770" y="359686"/>
            <a:ext cx="1194558" cy="400110"/>
          </a:xfrm>
          <a:prstGeom prst="rect">
            <a:avLst/>
          </a:prstGeom>
          <a:ln w="25400">
            <a:solidFill>
              <a:schemeClr val="accent6"/>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Solutions</a:t>
            </a:r>
            <a:endParaRPr lang="zh-CN" altLang="en-US" sz="2400" dirty="0"/>
          </a:p>
        </p:txBody>
      </p:sp>
      <p:sp>
        <p:nvSpPr>
          <p:cNvPr id="7" name="矩形 6">
            <a:extLst>
              <a:ext uri="{FF2B5EF4-FFF2-40B4-BE49-F238E27FC236}">
                <a16:creationId xmlns:a16="http://schemas.microsoft.com/office/drawing/2014/main" id="{37682CAB-3EAB-4860-B4F1-E06CF639088C}"/>
              </a:ext>
            </a:extLst>
          </p:cNvPr>
          <p:cNvSpPr/>
          <p:nvPr/>
        </p:nvSpPr>
        <p:spPr>
          <a:xfrm>
            <a:off x="1624530" y="5091122"/>
            <a:ext cx="619054" cy="1388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8" name="矩形 7">
            <a:extLst>
              <a:ext uri="{FF2B5EF4-FFF2-40B4-BE49-F238E27FC236}">
                <a16:creationId xmlns:a16="http://schemas.microsoft.com/office/drawing/2014/main" id="{A6EC660D-1C58-4B81-80DE-EEEDD2D22D66}"/>
              </a:ext>
            </a:extLst>
          </p:cNvPr>
          <p:cNvSpPr/>
          <p:nvPr/>
        </p:nvSpPr>
        <p:spPr>
          <a:xfrm>
            <a:off x="8392367" y="5091122"/>
            <a:ext cx="440181" cy="13885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9" name="矩形 8">
            <a:extLst>
              <a:ext uri="{FF2B5EF4-FFF2-40B4-BE49-F238E27FC236}">
                <a16:creationId xmlns:a16="http://schemas.microsoft.com/office/drawing/2014/main" id="{6AD6F118-56C1-4933-A69F-BA57130EBC97}"/>
              </a:ext>
            </a:extLst>
          </p:cNvPr>
          <p:cNvSpPr/>
          <p:nvPr/>
        </p:nvSpPr>
        <p:spPr>
          <a:xfrm>
            <a:off x="2697596" y="2258749"/>
            <a:ext cx="1467068" cy="307777"/>
          </a:xfrm>
          <a:prstGeom prst="rect">
            <a:avLst/>
          </a:prstGeom>
          <a:solidFill>
            <a:schemeClr val="accent5">
              <a:lumMod val="75000"/>
            </a:schemeClr>
          </a:solidFill>
          <a:ln w="38100">
            <a:solidFill>
              <a:schemeClr val="accent2"/>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t>User-&gt;App/Tool</a:t>
            </a:r>
            <a:endParaRPr lang="zh-CN" altLang="en-US" sz="1400" dirty="0"/>
          </a:p>
        </p:txBody>
      </p:sp>
      <p:sp>
        <p:nvSpPr>
          <p:cNvPr id="10" name="矩形 9">
            <a:extLst>
              <a:ext uri="{FF2B5EF4-FFF2-40B4-BE49-F238E27FC236}">
                <a16:creationId xmlns:a16="http://schemas.microsoft.com/office/drawing/2014/main" id="{B700C6C9-6559-4973-BFE7-117BD3C2AC77}"/>
              </a:ext>
            </a:extLst>
          </p:cNvPr>
          <p:cNvSpPr/>
          <p:nvPr/>
        </p:nvSpPr>
        <p:spPr>
          <a:xfrm>
            <a:off x="2882691" y="2685494"/>
            <a:ext cx="806631" cy="307777"/>
          </a:xfrm>
          <a:prstGeom prst="rect">
            <a:avLst/>
          </a:prstGeom>
          <a:solidFill>
            <a:schemeClr val="accent5">
              <a:lumMod val="75000"/>
            </a:schemeClr>
          </a:solidFill>
          <a:ln w="38100">
            <a:solidFill>
              <a:schemeClr val="accent2"/>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t>EC Type</a:t>
            </a:r>
            <a:endParaRPr lang="zh-CN" altLang="en-US" sz="1400" dirty="0"/>
          </a:p>
        </p:txBody>
      </p:sp>
      <p:sp>
        <p:nvSpPr>
          <p:cNvPr id="11" name="矩形 10">
            <a:extLst>
              <a:ext uri="{FF2B5EF4-FFF2-40B4-BE49-F238E27FC236}">
                <a16:creationId xmlns:a16="http://schemas.microsoft.com/office/drawing/2014/main" id="{F9C32EA5-5D87-4D6F-BA7A-3A8F76342972}"/>
              </a:ext>
            </a:extLst>
          </p:cNvPr>
          <p:cNvSpPr/>
          <p:nvPr/>
        </p:nvSpPr>
        <p:spPr>
          <a:xfrm>
            <a:off x="1432009" y="4749999"/>
            <a:ext cx="385042" cy="307777"/>
          </a:xfrm>
          <a:prstGeom prst="rect">
            <a:avLst/>
          </a:prstGeom>
          <a:solidFill>
            <a:schemeClr val="accent5">
              <a:lumMod val="75000"/>
            </a:schemeClr>
          </a:solidFill>
          <a:ln w="38100">
            <a:solidFill>
              <a:schemeClr val="accent2"/>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t>EC</a:t>
            </a:r>
            <a:endParaRPr lang="zh-CN" altLang="en-US" sz="1600" dirty="0"/>
          </a:p>
        </p:txBody>
      </p:sp>
    </p:spTree>
    <p:extLst>
      <p:ext uri="{BB962C8B-B14F-4D97-AF65-F5344CB8AC3E}">
        <p14:creationId xmlns:p14="http://schemas.microsoft.com/office/powerpoint/2010/main" val="2591855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81E5D67-2AEE-4E62-9030-6C35D98755A0}"/>
              </a:ext>
            </a:extLst>
          </p:cNvPr>
          <p:cNvSpPr/>
          <p:nvPr/>
        </p:nvSpPr>
        <p:spPr>
          <a:xfrm>
            <a:off x="165928" y="429937"/>
            <a:ext cx="8185254"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Linkis Computation Governance Solution-Operation</a:t>
            </a:r>
          </a:p>
        </p:txBody>
      </p:sp>
      <p:cxnSp>
        <p:nvCxnSpPr>
          <p:cNvPr id="3" name="直接连接符 2">
            <a:extLst>
              <a:ext uri="{FF2B5EF4-FFF2-40B4-BE49-F238E27FC236}">
                <a16:creationId xmlns:a16="http://schemas.microsoft.com/office/drawing/2014/main" id="{9547D793-8267-4E2B-8AAA-CCE4BD140784}"/>
              </a:ext>
            </a:extLst>
          </p:cNvPr>
          <p:cNvCxnSpPr>
            <a:cxnSpLocks/>
          </p:cNvCxnSpPr>
          <p:nvPr/>
        </p:nvCxnSpPr>
        <p:spPr>
          <a:xfrm>
            <a:off x="112254" y="930514"/>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0CBBB9DB-48E6-41F3-9B36-D05367C1E694}"/>
              </a:ext>
            </a:extLst>
          </p:cNvPr>
          <p:cNvSpPr/>
          <p:nvPr/>
        </p:nvSpPr>
        <p:spPr>
          <a:xfrm>
            <a:off x="236336" y="1084000"/>
            <a:ext cx="9505860"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CN" sz="2000" dirty="0"/>
              <a:t>Multi-tenant, label-based multilevel fine-grained resource control. </a:t>
            </a:r>
          </a:p>
          <a:p>
            <a:pPr marL="285750" indent="-285750">
              <a:buFont typeface="Arial" panose="020B0604020202020204" pitchFamily="34" charset="0"/>
              <a:buChar char="•"/>
            </a:pPr>
            <a:r>
              <a:rPr lang="en-US" altLang="zh-CN" sz="2000" dirty="0"/>
              <a:t>Multilevel parameter configuration. Tenant-&gt;User-&gt;App/Tool-&gt;EC Type-&gt;EC</a:t>
            </a:r>
          </a:p>
        </p:txBody>
      </p:sp>
      <p:sp>
        <p:nvSpPr>
          <p:cNvPr id="5" name="矩形 4">
            <a:extLst>
              <a:ext uri="{FF2B5EF4-FFF2-40B4-BE49-F238E27FC236}">
                <a16:creationId xmlns:a16="http://schemas.microsoft.com/office/drawing/2014/main" id="{6B51528D-7AC5-4400-BD82-F47A3EAB60FC}"/>
              </a:ext>
            </a:extLst>
          </p:cNvPr>
          <p:cNvSpPr/>
          <p:nvPr/>
        </p:nvSpPr>
        <p:spPr>
          <a:xfrm rot="1232351">
            <a:off x="9323763" y="985705"/>
            <a:ext cx="1194558" cy="400110"/>
          </a:xfrm>
          <a:prstGeom prst="rect">
            <a:avLst/>
          </a:prstGeom>
          <a:ln w="25400">
            <a:solidFill>
              <a:schemeClr val="accent6"/>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Solutions</a:t>
            </a:r>
            <a:endParaRPr lang="zh-CN" altLang="en-US" sz="2400" dirty="0"/>
          </a:p>
        </p:txBody>
      </p:sp>
      <p:grpSp>
        <p:nvGrpSpPr>
          <p:cNvPr id="6" name="组合 5">
            <a:extLst>
              <a:ext uri="{FF2B5EF4-FFF2-40B4-BE49-F238E27FC236}">
                <a16:creationId xmlns:a16="http://schemas.microsoft.com/office/drawing/2014/main" id="{3569BFB3-4F42-481B-B02F-4BEB16869F32}"/>
              </a:ext>
            </a:extLst>
          </p:cNvPr>
          <p:cNvGrpSpPr/>
          <p:nvPr/>
        </p:nvGrpSpPr>
        <p:grpSpPr>
          <a:xfrm>
            <a:off x="221730" y="1922729"/>
            <a:ext cx="11804341" cy="4472184"/>
            <a:chOff x="266004" y="1768690"/>
            <a:chExt cx="11804341" cy="4472184"/>
          </a:xfrm>
        </p:grpSpPr>
        <p:pic>
          <p:nvPicPr>
            <p:cNvPr id="13" name="图片 12">
              <a:extLst>
                <a:ext uri="{FF2B5EF4-FFF2-40B4-BE49-F238E27FC236}">
                  <a16:creationId xmlns:a16="http://schemas.microsoft.com/office/drawing/2014/main" id="{1590DC6C-9D3A-4DAE-B6EE-FA75594EFE02}"/>
                </a:ext>
              </a:extLst>
            </p:cNvPr>
            <p:cNvPicPr>
              <a:picLocks noChangeAspect="1"/>
            </p:cNvPicPr>
            <p:nvPr/>
          </p:nvPicPr>
          <p:blipFill>
            <a:blip r:embed="rId3"/>
            <a:stretch>
              <a:fillRect/>
            </a:stretch>
          </p:blipFill>
          <p:spPr>
            <a:xfrm>
              <a:off x="266004" y="1768690"/>
              <a:ext cx="11804341" cy="4472184"/>
            </a:xfrm>
            <a:prstGeom prst="rect">
              <a:avLst/>
            </a:prstGeom>
          </p:spPr>
        </p:pic>
        <p:sp>
          <p:nvSpPr>
            <p:cNvPr id="14" name="矩形 13">
              <a:extLst>
                <a:ext uri="{FF2B5EF4-FFF2-40B4-BE49-F238E27FC236}">
                  <a16:creationId xmlns:a16="http://schemas.microsoft.com/office/drawing/2014/main" id="{22707448-AA37-4DAC-876D-758C7FBB2500}"/>
                </a:ext>
              </a:extLst>
            </p:cNvPr>
            <p:cNvSpPr/>
            <p:nvPr/>
          </p:nvSpPr>
          <p:spPr>
            <a:xfrm>
              <a:off x="1844883" y="2552264"/>
              <a:ext cx="2082621" cy="307777"/>
            </a:xfrm>
            <a:prstGeom prst="rect">
              <a:avLst/>
            </a:prstGeom>
            <a:solidFill>
              <a:schemeClr val="accent5">
                <a:lumMod val="75000"/>
              </a:schemeClr>
            </a:solidFill>
            <a:ln w="38100">
              <a:solidFill>
                <a:schemeClr val="accent2"/>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t>User Level Configuration</a:t>
              </a:r>
              <a:endParaRPr lang="zh-CN" altLang="en-US" sz="1400" dirty="0"/>
            </a:p>
          </p:txBody>
        </p:sp>
      </p:grpSp>
      <p:grpSp>
        <p:nvGrpSpPr>
          <p:cNvPr id="7" name="组合 6">
            <a:extLst>
              <a:ext uri="{FF2B5EF4-FFF2-40B4-BE49-F238E27FC236}">
                <a16:creationId xmlns:a16="http://schemas.microsoft.com/office/drawing/2014/main" id="{A7EC66ED-3189-46E6-B440-66B2F8FBF94B}"/>
              </a:ext>
            </a:extLst>
          </p:cNvPr>
          <p:cNvGrpSpPr/>
          <p:nvPr/>
        </p:nvGrpSpPr>
        <p:grpSpPr>
          <a:xfrm>
            <a:off x="289444" y="1922729"/>
            <a:ext cx="11736628" cy="4096867"/>
            <a:chOff x="249176" y="1768690"/>
            <a:chExt cx="11821169" cy="4096867"/>
          </a:xfrm>
        </p:grpSpPr>
        <p:pic>
          <p:nvPicPr>
            <p:cNvPr id="11" name="图片 10">
              <a:extLst>
                <a:ext uri="{FF2B5EF4-FFF2-40B4-BE49-F238E27FC236}">
                  <a16:creationId xmlns:a16="http://schemas.microsoft.com/office/drawing/2014/main" id="{B17DDC9F-38C1-41DB-9F85-E77D7400CFFD}"/>
                </a:ext>
              </a:extLst>
            </p:cNvPr>
            <p:cNvPicPr>
              <a:picLocks noChangeAspect="1"/>
            </p:cNvPicPr>
            <p:nvPr/>
          </p:nvPicPr>
          <p:blipFill>
            <a:blip r:embed="rId4"/>
            <a:stretch>
              <a:fillRect/>
            </a:stretch>
          </p:blipFill>
          <p:spPr>
            <a:xfrm>
              <a:off x="249176" y="1768690"/>
              <a:ext cx="11821169" cy="4096867"/>
            </a:xfrm>
            <a:prstGeom prst="rect">
              <a:avLst/>
            </a:prstGeom>
          </p:spPr>
        </p:pic>
        <p:sp>
          <p:nvSpPr>
            <p:cNvPr id="12" name="矩形 11">
              <a:extLst>
                <a:ext uri="{FF2B5EF4-FFF2-40B4-BE49-F238E27FC236}">
                  <a16:creationId xmlns:a16="http://schemas.microsoft.com/office/drawing/2014/main" id="{8914928C-20BA-4B17-B83C-547F3F161391}"/>
                </a:ext>
              </a:extLst>
            </p:cNvPr>
            <p:cNvSpPr/>
            <p:nvPr/>
          </p:nvSpPr>
          <p:spPr>
            <a:xfrm>
              <a:off x="2389756" y="1988811"/>
              <a:ext cx="2459328" cy="307777"/>
            </a:xfrm>
            <a:prstGeom prst="rect">
              <a:avLst/>
            </a:prstGeom>
            <a:solidFill>
              <a:schemeClr val="accent5">
                <a:lumMod val="75000"/>
              </a:schemeClr>
            </a:solidFill>
            <a:ln w="38100">
              <a:solidFill>
                <a:schemeClr val="accent2"/>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t>App/Tool Level Configuration</a:t>
              </a:r>
              <a:endParaRPr lang="zh-CN" altLang="en-US" sz="1400" dirty="0"/>
            </a:p>
          </p:txBody>
        </p:sp>
      </p:grpSp>
      <p:grpSp>
        <p:nvGrpSpPr>
          <p:cNvPr id="8" name="组合 7">
            <a:extLst>
              <a:ext uri="{FF2B5EF4-FFF2-40B4-BE49-F238E27FC236}">
                <a16:creationId xmlns:a16="http://schemas.microsoft.com/office/drawing/2014/main" id="{F2877103-6D24-4A8F-85F2-3FA772650471}"/>
              </a:ext>
            </a:extLst>
          </p:cNvPr>
          <p:cNvGrpSpPr/>
          <p:nvPr/>
        </p:nvGrpSpPr>
        <p:grpSpPr>
          <a:xfrm>
            <a:off x="236336" y="1922729"/>
            <a:ext cx="9864183" cy="4505334"/>
            <a:chOff x="1758318" y="2793536"/>
            <a:chExt cx="9864183" cy="4505334"/>
          </a:xfrm>
        </p:grpSpPr>
        <p:pic>
          <p:nvPicPr>
            <p:cNvPr id="9" name="图片 8">
              <a:extLst>
                <a:ext uri="{FF2B5EF4-FFF2-40B4-BE49-F238E27FC236}">
                  <a16:creationId xmlns:a16="http://schemas.microsoft.com/office/drawing/2014/main" id="{2B6909C1-4201-46E9-9681-09F201DE33D0}"/>
                </a:ext>
              </a:extLst>
            </p:cNvPr>
            <p:cNvPicPr>
              <a:picLocks noChangeAspect="1"/>
            </p:cNvPicPr>
            <p:nvPr/>
          </p:nvPicPr>
          <p:blipFill>
            <a:blip r:embed="rId5"/>
            <a:stretch>
              <a:fillRect/>
            </a:stretch>
          </p:blipFill>
          <p:spPr>
            <a:xfrm>
              <a:off x="1758318" y="2793536"/>
              <a:ext cx="9864183" cy="4505334"/>
            </a:xfrm>
            <a:prstGeom prst="rect">
              <a:avLst/>
            </a:prstGeom>
          </p:spPr>
        </p:pic>
        <p:sp>
          <p:nvSpPr>
            <p:cNvPr id="10" name="矩形 9">
              <a:extLst>
                <a:ext uri="{FF2B5EF4-FFF2-40B4-BE49-F238E27FC236}">
                  <a16:creationId xmlns:a16="http://schemas.microsoft.com/office/drawing/2014/main" id="{C831198D-C565-4198-B820-D2CCE8946299}"/>
                </a:ext>
              </a:extLst>
            </p:cNvPr>
            <p:cNvSpPr/>
            <p:nvPr/>
          </p:nvSpPr>
          <p:spPr>
            <a:xfrm>
              <a:off x="3279600" y="3215214"/>
              <a:ext cx="2767104" cy="307777"/>
            </a:xfrm>
            <a:prstGeom prst="rect">
              <a:avLst/>
            </a:prstGeom>
            <a:solidFill>
              <a:schemeClr val="accent5">
                <a:lumMod val="75000"/>
              </a:schemeClr>
            </a:solidFill>
            <a:ln w="38100">
              <a:solidFill>
                <a:schemeClr val="accent2"/>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t>EC Type Level-&gt;EC Configuration</a:t>
              </a:r>
              <a:endParaRPr lang="zh-CN" altLang="en-US" sz="1400" dirty="0"/>
            </a:p>
          </p:txBody>
        </p:sp>
      </p:grpSp>
    </p:spTree>
    <p:extLst>
      <p:ext uri="{BB962C8B-B14F-4D97-AF65-F5344CB8AC3E}">
        <p14:creationId xmlns:p14="http://schemas.microsoft.com/office/powerpoint/2010/main" val="2186531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C3C1306-12A3-4486-81CD-9FFA42FE7B90}"/>
              </a:ext>
            </a:extLst>
          </p:cNvPr>
          <p:cNvSpPr/>
          <p:nvPr/>
        </p:nvSpPr>
        <p:spPr>
          <a:xfrm>
            <a:off x="174737" y="130198"/>
            <a:ext cx="8185254"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Linkis Computation Governance Solution-Operation</a:t>
            </a:r>
          </a:p>
        </p:txBody>
      </p:sp>
      <p:cxnSp>
        <p:nvCxnSpPr>
          <p:cNvPr id="3" name="直接连接符 2">
            <a:extLst>
              <a:ext uri="{FF2B5EF4-FFF2-40B4-BE49-F238E27FC236}">
                <a16:creationId xmlns:a16="http://schemas.microsoft.com/office/drawing/2014/main" id="{60538E2B-6222-42C7-86CB-ABEC0162FFEC}"/>
              </a:ext>
            </a:extLst>
          </p:cNvPr>
          <p:cNvCxnSpPr>
            <a:cxnSpLocks/>
          </p:cNvCxnSpPr>
          <p:nvPr/>
        </p:nvCxnSpPr>
        <p:spPr>
          <a:xfrm>
            <a:off x="121063" y="630775"/>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5C358208-02E9-43F4-AF1D-2B15EAC07C56}"/>
              </a:ext>
            </a:extLst>
          </p:cNvPr>
          <p:cNvSpPr/>
          <p:nvPr/>
        </p:nvSpPr>
        <p:spPr>
          <a:xfrm>
            <a:off x="245145" y="784261"/>
            <a:ext cx="11605130"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CN" sz="2000" dirty="0"/>
              <a:t>Multi-tenant, label-based multilevel fine-grained resource control.</a:t>
            </a:r>
          </a:p>
          <a:p>
            <a:pPr marL="285750" indent="-285750">
              <a:buFont typeface="Arial" panose="020B0604020202020204" pitchFamily="34" charset="0"/>
              <a:buChar char="•"/>
            </a:pPr>
            <a:r>
              <a:rPr lang="en-US" altLang="zh-CN" sz="2000" dirty="0"/>
              <a:t>Multilevel parameter configuration.</a:t>
            </a:r>
          </a:p>
        </p:txBody>
      </p:sp>
      <p:sp>
        <p:nvSpPr>
          <p:cNvPr id="5" name="文本框 8">
            <a:extLst>
              <a:ext uri="{FF2B5EF4-FFF2-40B4-BE49-F238E27FC236}">
                <a16:creationId xmlns:a16="http://schemas.microsoft.com/office/drawing/2014/main" id="{4AA01C00-8E00-4643-82C5-90CE8157EAAB}"/>
              </a:ext>
            </a:extLst>
          </p:cNvPr>
          <p:cNvSpPr txBox="1"/>
          <p:nvPr/>
        </p:nvSpPr>
        <p:spPr>
          <a:xfrm>
            <a:off x="225367" y="2065807"/>
            <a:ext cx="6187776"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accent6"/>
                </a:solidFill>
                <a:latin typeface="+mn-ea"/>
              </a:rPr>
              <a:t>/</a:t>
            </a:r>
            <a:r>
              <a:rPr lang="en-US" altLang="zh-CN" dirty="0" err="1">
                <a:solidFill>
                  <a:schemeClr val="accent6"/>
                </a:solidFill>
                <a:latin typeface="+mn-ea"/>
              </a:rPr>
              <a:t>api</a:t>
            </a:r>
            <a:r>
              <a:rPr lang="en-US" altLang="zh-CN" dirty="0">
                <a:solidFill>
                  <a:schemeClr val="accent6"/>
                </a:solidFill>
                <a:latin typeface="+mn-ea"/>
              </a:rPr>
              <a:t>/</a:t>
            </a:r>
            <a:r>
              <a:rPr lang="en-US" altLang="zh-CN" dirty="0" err="1">
                <a:solidFill>
                  <a:schemeClr val="accent6"/>
                </a:solidFill>
                <a:latin typeface="+mn-ea"/>
              </a:rPr>
              <a:t>rest_j</a:t>
            </a:r>
            <a:r>
              <a:rPr lang="en-US" altLang="zh-CN" dirty="0">
                <a:solidFill>
                  <a:schemeClr val="accent6"/>
                </a:solidFill>
                <a:latin typeface="+mn-ea"/>
              </a:rPr>
              <a:t>/v1/entrance/submit</a:t>
            </a:r>
          </a:p>
          <a:p>
            <a:r>
              <a:rPr lang="en-US" altLang="zh-CN" dirty="0">
                <a:latin typeface="+mn-ea"/>
              </a:rPr>
              <a:t>{</a:t>
            </a:r>
            <a:br>
              <a:rPr lang="en-US" altLang="zh-CN" dirty="0">
                <a:latin typeface="+mn-ea"/>
              </a:rPr>
            </a:br>
            <a:r>
              <a:rPr lang="en-US" altLang="zh-CN" dirty="0">
                <a:latin typeface="+mn-ea"/>
              </a:rPr>
              <a:t>    </a:t>
            </a:r>
            <a:r>
              <a:rPr lang="en-US" altLang="zh-CN" dirty="0" err="1">
                <a:latin typeface="+mn-ea"/>
              </a:rPr>
              <a:t>executionContent</a:t>
            </a:r>
            <a:r>
              <a:rPr lang="en-US" altLang="zh-CN" dirty="0">
                <a:latin typeface="+mn-ea"/>
              </a:rPr>
              <a:t>: </a:t>
            </a:r>
            <a:r>
              <a:rPr lang="zh-CN" altLang="en-US" dirty="0">
                <a:latin typeface="+mn-ea"/>
              </a:rPr>
              <a:t>｛</a:t>
            </a:r>
            <a:r>
              <a:rPr lang="en-US" altLang="zh-CN" dirty="0">
                <a:latin typeface="+mn-ea"/>
              </a:rPr>
              <a:t>code: “show tables”, </a:t>
            </a:r>
            <a:r>
              <a:rPr lang="en-US" altLang="zh-CN" dirty="0" err="1">
                <a:latin typeface="+mn-ea"/>
              </a:rPr>
              <a:t>runType</a:t>
            </a:r>
            <a:r>
              <a:rPr lang="en-US" altLang="zh-CN" dirty="0">
                <a:latin typeface="+mn-ea"/>
              </a:rPr>
              <a:t>: “</a:t>
            </a:r>
            <a:r>
              <a:rPr lang="en-US" altLang="zh-CN" dirty="0" err="1">
                <a:latin typeface="+mn-ea"/>
              </a:rPr>
              <a:t>sql</a:t>
            </a:r>
            <a:r>
              <a:rPr lang="en-US" altLang="zh-CN" dirty="0">
                <a:latin typeface="+mn-ea"/>
              </a:rPr>
              <a:t>”</a:t>
            </a:r>
            <a:r>
              <a:rPr lang="zh-CN" altLang="en-US" dirty="0">
                <a:latin typeface="+mn-ea"/>
              </a:rPr>
              <a:t>｝，</a:t>
            </a:r>
            <a:br>
              <a:rPr lang="zh-CN" altLang="en-US" dirty="0">
                <a:latin typeface="+mn-ea"/>
              </a:rPr>
            </a:br>
            <a:r>
              <a:rPr lang="zh-CN" altLang="en-US" dirty="0">
                <a:latin typeface="+mn-ea"/>
              </a:rPr>
              <a:t>    </a:t>
            </a:r>
            <a:r>
              <a:rPr lang="en-US" altLang="zh-CN" dirty="0" err="1">
                <a:latin typeface="+mn-ea"/>
              </a:rPr>
              <a:t>params</a:t>
            </a:r>
            <a:r>
              <a:rPr lang="en-US" altLang="zh-CN" dirty="0">
                <a:latin typeface="+mn-ea"/>
              </a:rPr>
              <a:t>: {variable: {}, configuration: {}}</a:t>
            </a:r>
            <a:r>
              <a:rPr lang="zh-CN" altLang="en-US" dirty="0">
                <a:latin typeface="+mn-ea"/>
              </a:rPr>
              <a:t>，</a:t>
            </a:r>
            <a:br>
              <a:rPr lang="zh-CN" altLang="en-US" dirty="0">
                <a:latin typeface="+mn-ea"/>
              </a:rPr>
            </a:br>
            <a:r>
              <a:rPr lang="zh-CN" altLang="en-US" dirty="0">
                <a:latin typeface="+mn-ea"/>
              </a:rPr>
              <a:t>    </a:t>
            </a:r>
            <a:r>
              <a:rPr lang="en-US" altLang="zh-CN" dirty="0">
                <a:latin typeface="+mn-ea"/>
              </a:rPr>
              <a:t>source: {</a:t>
            </a:r>
            <a:r>
              <a:rPr lang="en-US" altLang="zh-CN" dirty="0" err="1">
                <a:latin typeface="+mn-ea"/>
              </a:rPr>
              <a:t>scriptPath</a:t>
            </a:r>
            <a:r>
              <a:rPr lang="en-US" altLang="zh-CN" dirty="0">
                <a:latin typeface="+mn-ea"/>
              </a:rPr>
              <a:t>: “file:///tmp/hadoop/1.hql”}</a:t>
            </a:r>
            <a:r>
              <a:rPr lang="zh-CN" altLang="en-US" dirty="0">
                <a:latin typeface="+mn-ea"/>
              </a:rPr>
              <a:t>，</a:t>
            </a:r>
            <a:br>
              <a:rPr lang="zh-CN" altLang="en-US" dirty="0">
                <a:latin typeface="+mn-ea"/>
              </a:rPr>
            </a:br>
            <a:r>
              <a:rPr lang="zh-CN" altLang="en-US" dirty="0">
                <a:latin typeface="+mn-ea"/>
              </a:rPr>
              <a:t>    </a:t>
            </a:r>
            <a:r>
              <a:rPr lang="en-US" altLang="zh-CN" dirty="0">
                <a:latin typeface="+mn-ea"/>
              </a:rPr>
              <a:t>“labels”:{</a:t>
            </a:r>
            <a:br>
              <a:rPr lang="en-US" altLang="zh-CN" dirty="0">
                <a:latin typeface="+mn-ea"/>
              </a:rPr>
            </a:br>
            <a:r>
              <a:rPr lang="en-US" altLang="zh-CN" dirty="0">
                <a:latin typeface="+mn-ea"/>
              </a:rPr>
              <a:t>        </a:t>
            </a:r>
            <a:r>
              <a:rPr lang="en-US" altLang="zh-CN" dirty="0" err="1">
                <a:latin typeface="+mn-ea"/>
              </a:rPr>
              <a:t>engineType</a:t>
            </a:r>
            <a:r>
              <a:rPr lang="en-US" altLang="zh-CN" dirty="0">
                <a:latin typeface="+mn-ea"/>
              </a:rPr>
              <a:t>: “spark-2.4.3”,</a:t>
            </a:r>
            <a:br>
              <a:rPr lang="en-US" altLang="zh-CN" dirty="0">
                <a:latin typeface="+mn-ea"/>
              </a:rPr>
            </a:br>
            <a:r>
              <a:rPr lang="en-US" altLang="zh-CN" dirty="0">
                <a:latin typeface="+mn-ea"/>
              </a:rPr>
              <a:t>        </a:t>
            </a:r>
            <a:r>
              <a:rPr lang="en-US" altLang="zh-CN" dirty="0" err="1">
                <a:latin typeface="+mn-ea"/>
              </a:rPr>
              <a:t>userCreator</a:t>
            </a:r>
            <a:r>
              <a:rPr lang="en-US" altLang="zh-CN" dirty="0">
                <a:latin typeface="+mn-ea"/>
              </a:rPr>
              <a:t>: “</a:t>
            </a:r>
            <a:r>
              <a:rPr lang="en-US" altLang="zh-CN" dirty="0" err="1">
                <a:latin typeface="+mn-ea"/>
              </a:rPr>
              <a:t>hadoop</a:t>
            </a:r>
            <a:r>
              <a:rPr lang="en-US" altLang="zh-CN" dirty="0">
                <a:latin typeface="+mn-ea"/>
              </a:rPr>
              <a:t>-IDE”</a:t>
            </a:r>
            <a:r>
              <a:rPr lang="zh-CN" altLang="en-US" dirty="0">
                <a:latin typeface="+mn-ea"/>
              </a:rPr>
              <a:t>，</a:t>
            </a:r>
            <a:endParaRPr lang="en-US" altLang="zh-CN" dirty="0">
              <a:latin typeface="+mn-ea"/>
            </a:endParaRPr>
          </a:p>
          <a:p>
            <a:r>
              <a:rPr lang="en-US" altLang="zh-CN" dirty="0">
                <a:highlight>
                  <a:srgbClr val="808080"/>
                </a:highlight>
                <a:latin typeface="+mn-ea"/>
              </a:rPr>
              <a:t>        route: “entrance1”,#optional</a:t>
            </a:r>
          </a:p>
          <a:p>
            <a:r>
              <a:rPr lang="en-US" altLang="zh-CN" dirty="0">
                <a:highlight>
                  <a:srgbClr val="808080"/>
                </a:highlight>
                <a:latin typeface="+mn-ea"/>
              </a:rPr>
              <a:t>        tenant: “</a:t>
            </a:r>
            <a:r>
              <a:rPr lang="en-US" altLang="zh-CN" dirty="0" err="1">
                <a:highlight>
                  <a:srgbClr val="808080"/>
                </a:highlight>
                <a:latin typeface="+mn-ea"/>
              </a:rPr>
              <a:t>hadoopECM</a:t>
            </a:r>
            <a:r>
              <a:rPr lang="en-US" altLang="zh-CN" dirty="0">
                <a:highlight>
                  <a:srgbClr val="808080"/>
                </a:highlight>
                <a:latin typeface="+mn-ea"/>
              </a:rPr>
              <a:t>”, ”,#optional</a:t>
            </a:r>
          </a:p>
          <a:p>
            <a:endParaRPr lang="en-US" altLang="zh-CN" dirty="0">
              <a:highlight>
                <a:srgbClr val="808080"/>
              </a:highlight>
              <a:latin typeface="+mn-ea"/>
            </a:endParaRPr>
          </a:p>
          <a:p>
            <a:r>
              <a:rPr lang="en-US" altLang="zh-CN" dirty="0">
                <a:latin typeface="+mn-ea"/>
              </a:rPr>
              <a:t>    }</a:t>
            </a:r>
          </a:p>
        </p:txBody>
      </p:sp>
      <p:pic>
        <p:nvPicPr>
          <p:cNvPr id="6" name="图片 5">
            <a:extLst>
              <a:ext uri="{FF2B5EF4-FFF2-40B4-BE49-F238E27FC236}">
                <a16:creationId xmlns:a16="http://schemas.microsoft.com/office/drawing/2014/main" id="{D2CE9DE8-E04A-44AC-B9EB-67EC15F7186A}"/>
              </a:ext>
            </a:extLst>
          </p:cNvPr>
          <p:cNvPicPr>
            <a:picLocks noChangeAspect="1"/>
          </p:cNvPicPr>
          <p:nvPr/>
        </p:nvPicPr>
        <p:blipFill>
          <a:blip r:embed="rId3"/>
          <a:stretch>
            <a:fillRect/>
          </a:stretch>
        </p:blipFill>
        <p:spPr>
          <a:xfrm>
            <a:off x="6988666" y="1281834"/>
            <a:ext cx="4761025" cy="5445967"/>
          </a:xfrm>
          <a:prstGeom prst="rect">
            <a:avLst/>
          </a:prstGeom>
        </p:spPr>
      </p:pic>
      <p:sp>
        <p:nvSpPr>
          <p:cNvPr id="7" name="矩形 6">
            <a:extLst>
              <a:ext uri="{FF2B5EF4-FFF2-40B4-BE49-F238E27FC236}">
                <a16:creationId xmlns:a16="http://schemas.microsoft.com/office/drawing/2014/main" id="{06434EAD-C66B-4907-887A-D402F7DCA5C6}"/>
              </a:ext>
            </a:extLst>
          </p:cNvPr>
          <p:cNvSpPr/>
          <p:nvPr/>
        </p:nvSpPr>
        <p:spPr>
          <a:xfrm rot="1232351">
            <a:off x="8771899" y="435076"/>
            <a:ext cx="1194558" cy="400110"/>
          </a:xfrm>
          <a:prstGeom prst="rect">
            <a:avLst/>
          </a:prstGeom>
          <a:ln w="25400">
            <a:solidFill>
              <a:schemeClr val="accent6"/>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Solutions</a:t>
            </a:r>
            <a:endParaRPr lang="zh-CN" altLang="en-US" sz="2400" dirty="0"/>
          </a:p>
        </p:txBody>
      </p:sp>
    </p:spTree>
    <p:extLst>
      <p:ext uri="{BB962C8B-B14F-4D97-AF65-F5344CB8AC3E}">
        <p14:creationId xmlns:p14="http://schemas.microsoft.com/office/powerpoint/2010/main" val="2789157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F71D62-3E46-41FE-88C1-13ADF74DF4A1}"/>
              </a:ext>
            </a:extLst>
          </p:cNvPr>
          <p:cNvSpPr/>
          <p:nvPr/>
        </p:nvSpPr>
        <p:spPr>
          <a:xfrm>
            <a:off x="193374" y="73721"/>
            <a:ext cx="10286790" cy="523220"/>
          </a:xfrm>
          <a:prstGeom prst="rect">
            <a:avLst/>
          </a:prstGeom>
        </p:spPr>
        <p:txBody>
          <a:bodyPr wrap="none">
            <a:spAutoFit/>
          </a:bodyPr>
          <a:lstStyle/>
          <a:p>
            <a:r>
              <a:rPr lang="en-US" altLang="zh-CN" sz="2800" dirty="0"/>
              <a:t>OLAP&amp;ML Engine Computation Governance Problems-Operation</a:t>
            </a:r>
          </a:p>
        </p:txBody>
      </p:sp>
      <p:cxnSp>
        <p:nvCxnSpPr>
          <p:cNvPr id="3" name="直接连接符 2">
            <a:extLst>
              <a:ext uri="{FF2B5EF4-FFF2-40B4-BE49-F238E27FC236}">
                <a16:creationId xmlns:a16="http://schemas.microsoft.com/office/drawing/2014/main" id="{CA4E04AD-020D-44FF-A111-022357D859B8}"/>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D789C5F-EFE0-4BDE-B448-88AEB8EB3B29}"/>
              </a:ext>
            </a:extLst>
          </p:cNvPr>
          <p:cNvSpPr/>
          <p:nvPr/>
        </p:nvSpPr>
        <p:spPr>
          <a:xfrm>
            <a:off x="263782" y="727784"/>
            <a:ext cx="11605130" cy="400110"/>
          </a:xfrm>
          <a:prstGeom prst="rect">
            <a:avLst/>
          </a:prstGeom>
        </p:spPr>
        <p:txBody>
          <a:bodyPr wrap="square">
            <a:spAutoFit/>
          </a:bodyPr>
          <a:lstStyle/>
          <a:p>
            <a:pPr marL="285750" indent="-285750">
              <a:buFont typeface="Arial" panose="020B0604020202020204" pitchFamily="34" charset="0"/>
              <a:buChar char="•"/>
            </a:pPr>
            <a:r>
              <a:rPr lang="en-US" altLang="zh-CN" sz="2000" dirty="0"/>
              <a:t>Lack of verification, bad Jobs and high-risk operations could be submitted freely.</a:t>
            </a:r>
          </a:p>
        </p:txBody>
      </p:sp>
      <p:pic>
        <p:nvPicPr>
          <p:cNvPr id="5" name="图片 4">
            <a:extLst>
              <a:ext uri="{FF2B5EF4-FFF2-40B4-BE49-F238E27FC236}">
                <a16:creationId xmlns:a16="http://schemas.microsoft.com/office/drawing/2014/main" id="{CC2C3061-E538-46A3-875C-83F393FD6BE3}"/>
              </a:ext>
            </a:extLst>
          </p:cNvPr>
          <p:cNvPicPr>
            <a:picLocks noChangeAspect="1"/>
          </p:cNvPicPr>
          <p:nvPr/>
        </p:nvPicPr>
        <p:blipFill>
          <a:blip r:embed="rId3"/>
          <a:stretch>
            <a:fillRect/>
          </a:stretch>
        </p:blipFill>
        <p:spPr>
          <a:xfrm>
            <a:off x="241464" y="1435670"/>
            <a:ext cx="11649766" cy="4646270"/>
          </a:xfrm>
          <a:prstGeom prst="rect">
            <a:avLst/>
          </a:prstGeom>
          <a:solidFill>
            <a:schemeClr val="bg1"/>
          </a:solidFill>
        </p:spPr>
      </p:pic>
      <p:sp>
        <p:nvSpPr>
          <p:cNvPr id="6" name="文本框 5">
            <a:extLst>
              <a:ext uri="{FF2B5EF4-FFF2-40B4-BE49-F238E27FC236}">
                <a16:creationId xmlns:a16="http://schemas.microsoft.com/office/drawing/2014/main" id="{6558115A-0F46-4BF7-9B39-FF15FA797AF2}"/>
              </a:ext>
            </a:extLst>
          </p:cNvPr>
          <p:cNvSpPr txBox="1"/>
          <p:nvPr/>
        </p:nvSpPr>
        <p:spPr>
          <a:xfrm>
            <a:off x="2883516" y="2458033"/>
            <a:ext cx="6121400" cy="2262156"/>
          </a:xfrm>
          <a:prstGeom prst="rect">
            <a:avLst/>
          </a:prstGeom>
          <a:solidFill>
            <a:schemeClr val="bg1">
              <a:alpha val="85000"/>
            </a:schemeClr>
          </a:solidFill>
          <a:ln w="25400">
            <a:solidFill>
              <a:srgbClr val="FF0066"/>
            </a:solidFill>
            <a:miter lim="400000"/>
          </a:ln>
          <a:extLst>
            <a:ext uri="{C572A759-6A51-4108-AA02-DFA0A04FC94B}">
              <ma14:wrappingTextBoxFlag xmlns="" xmlns:ma14="http://schemas.microsoft.com/office/mac/drawingml/2011/main" val="1"/>
            </a:ext>
          </a:extLst>
        </p:spPr>
        <p:txBody>
          <a:bodyPr wrap="square" tIns="91439" bIns="91439" rtlCol="0">
            <a:spAutoFit/>
          </a:bodyPr>
          <a:lstStyle/>
          <a:p>
            <a:pPr hangingPunct="0">
              <a:lnSpc>
                <a:spcPct val="150000"/>
              </a:lnSpc>
            </a:pPr>
            <a:r>
              <a:rPr lang="en-US" altLang="zh-CN" kern="0" dirty="0">
                <a:latin typeface="Noto Sans S Chinese Medium"/>
                <a:ea typeface="+mj-ea"/>
                <a:cs typeface="Roboto"/>
                <a:sym typeface="Roboto"/>
              </a:rPr>
              <a:t>Select * from </a:t>
            </a:r>
            <a:r>
              <a:rPr lang="en-US" altLang="zh-CN" kern="0" dirty="0" err="1">
                <a:latin typeface="Noto Sans S Chinese Medium"/>
                <a:ea typeface="+mj-ea"/>
                <a:cs typeface="Roboto"/>
                <a:sym typeface="Roboto"/>
              </a:rPr>
              <a:t>trans_history</a:t>
            </a:r>
            <a:r>
              <a:rPr lang="en-US" altLang="zh-CN" kern="0" dirty="0">
                <a:latin typeface="Noto Sans S Chinese Medium"/>
                <a:ea typeface="+mj-ea"/>
                <a:cs typeface="Roboto"/>
                <a:sym typeface="Roboto"/>
              </a:rPr>
              <a:t> a join users b </a:t>
            </a:r>
          </a:p>
          <a:p>
            <a:pPr hangingPunct="0">
              <a:lnSpc>
                <a:spcPct val="150000"/>
              </a:lnSpc>
            </a:pPr>
            <a:r>
              <a:rPr lang="en-US" altLang="zh-CN" kern="0" dirty="0">
                <a:latin typeface="Noto Sans S Chinese Medium"/>
                <a:ea typeface="+mj-ea"/>
                <a:cs typeface="Roboto"/>
                <a:sym typeface="Roboto"/>
              </a:rPr>
              <a:t>on </a:t>
            </a:r>
            <a:r>
              <a:rPr lang="en-US" altLang="zh-CN" kern="0" dirty="0" err="1">
                <a:latin typeface="Noto Sans S Chinese Medium"/>
                <a:ea typeface="+mj-ea"/>
                <a:cs typeface="Roboto"/>
                <a:sym typeface="Roboto"/>
              </a:rPr>
              <a:t>a.uid</a:t>
            </a:r>
            <a:r>
              <a:rPr lang="en-US" altLang="zh-CN" kern="0" dirty="0">
                <a:latin typeface="Noto Sans S Chinese Medium"/>
                <a:ea typeface="+mj-ea"/>
                <a:cs typeface="Roboto"/>
                <a:sym typeface="Roboto"/>
              </a:rPr>
              <a:t> = </a:t>
            </a:r>
            <a:r>
              <a:rPr lang="en-US" altLang="zh-CN" kern="0" dirty="0" err="1">
                <a:latin typeface="Noto Sans S Chinese Medium"/>
                <a:ea typeface="+mj-ea"/>
                <a:cs typeface="Roboto"/>
                <a:sym typeface="Roboto"/>
              </a:rPr>
              <a:t>b.uid</a:t>
            </a:r>
            <a:r>
              <a:rPr lang="en-US" altLang="zh-CN" kern="0" dirty="0">
                <a:latin typeface="Noto Sans S Chinese Medium"/>
                <a:ea typeface="+mj-ea"/>
                <a:cs typeface="Roboto"/>
                <a:sym typeface="Roboto"/>
              </a:rPr>
              <a:t>;</a:t>
            </a:r>
          </a:p>
          <a:p>
            <a:pPr hangingPunct="0">
              <a:lnSpc>
                <a:spcPct val="150000"/>
              </a:lnSpc>
            </a:pPr>
            <a:r>
              <a:rPr lang="en-US" altLang="zh-CN" kern="0" dirty="0">
                <a:latin typeface="Noto Sans S Chinese Medium"/>
                <a:ea typeface="Roboto"/>
                <a:cs typeface="Roboto"/>
                <a:sym typeface="Roboto"/>
              </a:rPr>
              <a:t>--driver-memory 256g --</a:t>
            </a:r>
            <a:r>
              <a:rPr lang="en-US" altLang="zh-CN" kern="0" dirty="0" err="1">
                <a:latin typeface="Noto Sans S Chinese Medium"/>
                <a:ea typeface="Roboto"/>
                <a:cs typeface="Roboto"/>
                <a:sym typeface="Roboto"/>
              </a:rPr>
              <a:t>num</a:t>
            </a:r>
            <a:r>
              <a:rPr lang="en-US" altLang="zh-CN" kern="0" dirty="0">
                <a:latin typeface="Noto Sans S Chinese Medium"/>
                <a:ea typeface="Roboto"/>
                <a:cs typeface="Roboto"/>
                <a:sym typeface="Roboto"/>
              </a:rPr>
              <a:t>-executors  2048  </a:t>
            </a:r>
          </a:p>
          <a:p>
            <a:pPr hangingPunct="0">
              <a:lnSpc>
                <a:spcPct val="150000"/>
              </a:lnSpc>
            </a:pPr>
            <a:r>
              <a:rPr lang="en-US" altLang="zh-CN" kern="0" dirty="0">
                <a:latin typeface="Noto Sans S Chinese Medium"/>
                <a:ea typeface="Roboto"/>
                <a:cs typeface="Roboto"/>
                <a:sym typeface="Roboto"/>
              </a:rPr>
              <a:t>--executor-cores  8 --executor-memory  32g</a:t>
            </a:r>
          </a:p>
          <a:p>
            <a:pPr hangingPunct="0">
              <a:lnSpc>
                <a:spcPct val="150000"/>
              </a:lnSpc>
            </a:pPr>
            <a:r>
              <a:rPr lang="en-US" altLang="zh-CN" kern="0" dirty="0">
                <a:latin typeface="Noto Sans S Chinese Medium"/>
                <a:cs typeface="Roboto"/>
                <a:sym typeface="Roboto"/>
              </a:rPr>
              <a:t>Drop database </a:t>
            </a:r>
            <a:r>
              <a:rPr lang="en-US" altLang="zh-CN" kern="0" dirty="0" err="1">
                <a:latin typeface="Noto Sans S Chinese Medium"/>
                <a:cs typeface="Roboto"/>
                <a:sym typeface="Roboto"/>
              </a:rPr>
              <a:t>sme_loans</a:t>
            </a:r>
            <a:r>
              <a:rPr lang="en-US" altLang="zh-CN" kern="0" dirty="0">
                <a:latin typeface="Noto Sans S Chinese Medium"/>
                <a:cs typeface="Roboto"/>
                <a:sym typeface="Roboto"/>
              </a:rPr>
              <a:t> cascade;</a:t>
            </a:r>
            <a:endParaRPr lang="zh-CN" altLang="en-US" kern="0" dirty="0" err="1">
              <a:latin typeface="Noto Sans S Chinese Medium"/>
              <a:ea typeface="+mj-ea"/>
              <a:cs typeface="Roboto"/>
              <a:sym typeface="Roboto"/>
            </a:endParaRPr>
          </a:p>
        </p:txBody>
      </p:sp>
      <p:sp>
        <p:nvSpPr>
          <p:cNvPr id="7" name="矩形 6">
            <a:extLst>
              <a:ext uri="{FF2B5EF4-FFF2-40B4-BE49-F238E27FC236}">
                <a16:creationId xmlns:a16="http://schemas.microsoft.com/office/drawing/2014/main" id="{9271089B-46DC-4097-A9A2-A3F03A4D5405}"/>
              </a:ext>
            </a:extLst>
          </p:cNvPr>
          <p:cNvSpPr/>
          <p:nvPr/>
        </p:nvSpPr>
        <p:spPr>
          <a:xfrm rot="1232351">
            <a:off x="10050287" y="727784"/>
            <a:ext cx="1223412" cy="400110"/>
          </a:xfrm>
          <a:prstGeom prst="rect">
            <a:avLst/>
          </a:prstGeom>
          <a:ln w="25400">
            <a:solidFill>
              <a:srgbClr val="FF3399"/>
            </a:solidFill>
          </a:ln>
        </p:spPr>
        <p:txBody>
          <a:bodyPr wrap="none">
            <a:spAutoFit/>
          </a:bodyPr>
          <a:lstStyle/>
          <a:p>
            <a:r>
              <a:rPr lang="en-US" altLang="zh-CN" sz="2000" dirty="0"/>
              <a:t>Problems</a:t>
            </a:r>
            <a:endParaRPr lang="zh-CN" altLang="en-US" sz="2400" dirty="0"/>
          </a:p>
        </p:txBody>
      </p:sp>
    </p:spTree>
    <p:extLst>
      <p:ext uri="{BB962C8B-B14F-4D97-AF65-F5344CB8AC3E}">
        <p14:creationId xmlns:p14="http://schemas.microsoft.com/office/powerpoint/2010/main" val="3008385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C3C1306-12A3-4486-81CD-9FFA42FE7B90}"/>
              </a:ext>
            </a:extLst>
          </p:cNvPr>
          <p:cNvSpPr/>
          <p:nvPr/>
        </p:nvSpPr>
        <p:spPr>
          <a:xfrm>
            <a:off x="174737" y="169448"/>
            <a:ext cx="836479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Linkis Computation Governance Solution-Operation</a:t>
            </a:r>
          </a:p>
        </p:txBody>
      </p:sp>
      <p:cxnSp>
        <p:nvCxnSpPr>
          <p:cNvPr id="3" name="直接连接符 2">
            <a:extLst>
              <a:ext uri="{FF2B5EF4-FFF2-40B4-BE49-F238E27FC236}">
                <a16:creationId xmlns:a16="http://schemas.microsoft.com/office/drawing/2014/main" id="{60538E2B-6222-42C7-86CB-ABEC0162FFEC}"/>
              </a:ext>
            </a:extLst>
          </p:cNvPr>
          <p:cNvCxnSpPr>
            <a:cxnSpLocks/>
          </p:cNvCxnSpPr>
          <p:nvPr/>
        </p:nvCxnSpPr>
        <p:spPr>
          <a:xfrm>
            <a:off x="121063" y="670025"/>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5C358208-02E9-43F4-AF1D-2B15EAC07C56}"/>
              </a:ext>
            </a:extLst>
          </p:cNvPr>
          <p:cNvSpPr/>
          <p:nvPr/>
        </p:nvSpPr>
        <p:spPr>
          <a:xfrm>
            <a:off x="245145" y="823511"/>
            <a:ext cx="11605130" cy="10156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CN" sz="2000" dirty="0"/>
              <a:t>Converged engine entrance, unified identity authentication</a:t>
            </a:r>
          </a:p>
          <a:p>
            <a:pPr marL="285750" indent="-285750">
              <a:buFont typeface="Arial" panose="020B0604020202020204" pitchFamily="34" charset="0"/>
              <a:buChar char="•"/>
            </a:pPr>
            <a:r>
              <a:rPr lang="en-US" altLang="zh-CN" sz="2000" dirty="0"/>
              <a:t>High-risk prevention and validation</a:t>
            </a:r>
          </a:p>
          <a:p>
            <a:pPr marL="285750" indent="-285750">
              <a:buFont typeface="Arial" panose="020B0604020202020204" pitchFamily="34" charset="0"/>
              <a:buChar char="•"/>
            </a:pPr>
            <a:r>
              <a:rPr lang="en-US" altLang="zh-CN" sz="2000" dirty="0"/>
              <a:t>Unified audit records </a:t>
            </a:r>
          </a:p>
        </p:txBody>
      </p:sp>
      <p:pic>
        <p:nvPicPr>
          <p:cNvPr id="5" name="图片 4">
            <a:extLst>
              <a:ext uri="{FF2B5EF4-FFF2-40B4-BE49-F238E27FC236}">
                <a16:creationId xmlns:a16="http://schemas.microsoft.com/office/drawing/2014/main" id="{5C476DAE-697F-4102-A7D8-E8705C8D0C63}"/>
              </a:ext>
            </a:extLst>
          </p:cNvPr>
          <p:cNvPicPr>
            <a:picLocks noChangeAspect="1"/>
          </p:cNvPicPr>
          <p:nvPr/>
        </p:nvPicPr>
        <p:blipFill>
          <a:blip r:embed="rId3"/>
          <a:stretch>
            <a:fillRect/>
          </a:stretch>
        </p:blipFill>
        <p:spPr>
          <a:xfrm>
            <a:off x="328735" y="1951959"/>
            <a:ext cx="11661848" cy="4736592"/>
          </a:xfrm>
          <a:prstGeom prst="rect">
            <a:avLst/>
          </a:prstGeom>
          <a:solidFill>
            <a:schemeClr val="bg1"/>
          </a:solidFill>
        </p:spPr>
      </p:pic>
      <p:sp>
        <p:nvSpPr>
          <p:cNvPr id="6" name="矩形 5">
            <a:extLst>
              <a:ext uri="{FF2B5EF4-FFF2-40B4-BE49-F238E27FC236}">
                <a16:creationId xmlns:a16="http://schemas.microsoft.com/office/drawing/2014/main" id="{C00499CB-B9D2-4FD2-8D2D-527E6EE6CAF0}"/>
              </a:ext>
            </a:extLst>
          </p:cNvPr>
          <p:cNvSpPr/>
          <p:nvPr/>
        </p:nvSpPr>
        <p:spPr>
          <a:xfrm>
            <a:off x="2732647" y="3835597"/>
            <a:ext cx="8568025" cy="715928"/>
          </a:xfrm>
          <a:prstGeom prst="rect">
            <a:avLst/>
          </a:prstGeom>
          <a:pattFill prst="wdDnDiag">
            <a:fgClr>
              <a:srgbClr val="FF9933"/>
            </a:fgClr>
            <a:bgClr>
              <a:srgbClr val="2D383D"/>
            </a:bgClr>
          </a:pattFill>
          <a:ln w="25400" cap="flat">
            <a:noFill/>
            <a:prstDash val="solid"/>
            <a:miter lim="800000"/>
          </a:ln>
          <a:effectLst/>
          <a:sp3d/>
        </p:spPr>
        <p:txBody>
          <a:bodyPr rot="0" spcFirstLastPara="1" vert="horz" wrap="square" lIns="91439" tIns="91439" rIns="91439" bIns="91439" numCol="1" spcCol="3810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Noto Sans S Chinese Medium"/>
              <a:cs typeface="Helvetica"/>
              <a:sym typeface="Helvetica"/>
            </a:endParaRPr>
          </a:p>
        </p:txBody>
      </p:sp>
      <p:pic>
        <p:nvPicPr>
          <p:cNvPr id="7" name="Picture 12">
            <a:extLst>
              <a:ext uri="{FF2B5EF4-FFF2-40B4-BE49-F238E27FC236}">
                <a16:creationId xmlns:a16="http://schemas.microsoft.com/office/drawing/2014/main" id="{54046CA0-BD13-4583-B81D-E9BB62DD86C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10" r="20702"/>
          <a:stretch/>
        </p:blipFill>
        <p:spPr bwMode="auto">
          <a:xfrm>
            <a:off x="2241769" y="3702220"/>
            <a:ext cx="327413" cy="839680"/>
          </a:xfrm>
          <a:prstGeom prst="roundRect">
            <a:avLst>
              <a:gd name="adj" fmla="val 16667"/>
            </a:avLst>
          </a:prstGeom>
          <a:noFill/>
          <a:ln w="25400">
            <a:solidFill>
              <a:srgbClr val="00B050"/>
            </a:solidFill>
          </a:ln>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A4BAFC9-0422-4AB2-8B21-41C28D991A53}"/>
              </a:ext>
            </a:extLst>
          </p:cNvPr>
          <p:cNvSpPr/>
          <p:nvPr/>
        </p:nvSpPr>
        <p:spPr>
          <a:xfrm>
            <a:off x="4014248" y="3420566"/>
            <a:ext cx="3786614" cy="464871"/>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hangingPunct="0">
              <a:lnSpc>
                <a:spcPct val="150000"/>
              </a:lnSpc>
            </a:pPr>
            <a:r>
              <a:rPr lang="en-US" altLang="zh-CN" b="1" kern="0" dirty="0">
                <a:latin typeface="Corbel" panose="020B0503020204020204" pitchFamily="34" charset="0"/>
                <a:ea typeface="Roboto"/>
                <a:cs typeface="Roboto"/>
                <a:sym typeface="Roboto"/>
              </a:rPr>
              <a:t>Authenticator &amp; Validator &amp; Auditor</a:t>
            </a:r>
            <a:endParaRPr lang="zh-CN" altLang="en-US" b="1" kern="0" dirty="0">
              <a:latin typeface="Corbel" panose="020B0503020204020204" pitchFamily="34" charset="0"/>
              <a:cs typeface="Roboto"/>
              <a:sym typeface="Roboto"/>
            </a:endParaRPr>
          </a:p>
        </p:txBody>
      </p:sp>
      <p:sp>
        <p:nvSpPr>
          <p:cNvPr id="9" name="矩形 8">
            <a:extLst>
              <a:ext uri="{FF2B5EF4-FFF2-40B4-BE49-F238E27FC236}">
                <a16:creationId xmlns:a16="http://schemas.microsoft.com/office/drawing/2014/main" id="{D874AA93-0C64-4DDE-8234-838D8AD5506B}"/>
              </a:ext>
            </a:extLst>
          </p:cNvPr>
          <p:cNvSpPr/>
          <p:nvPr/>
        </p:nvSpPr>
        <p:spPr>
          <a:xfrm rot="1232351">
            <a:off x="9563705" y="1101624"/>
            <a:ext cx="1194558" cy="400110"/>
          </a:xfrm>
          <a:prstGeom prst="rect">
            <a:avLst/>
          </a:prstGeom>
          <a:ln w="25400">
            <a:solidFill>
              <a:schemeClr val="accent6"/>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Solutions</a:t>
            </a:r>
            <a:endParaRPr lang="zh-CN" altLang="en-US" sz="2400" dirty="0"/>
          </a:p>
        </p:txBody>
      </p:sp>
    </p:spTree>
    <p:extLst>
      <p:ext uri="{BB962C8B-B14F-4D97-AF65-F5344CB8AC3E}">
        <p14:creationId xmlns:p14="http://schemas.microsoft.com/office/powerpoint/2010/main" val="3357608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41F085-A503-4F2F-AB4D-19E416B614C6}"/>
              </a:ext>
            </a:extLst>
          </p:cNvPr>
          <p:cNvSpPr/>
          <p:nvPr/>
        </p:nvSpPr>
        <p:spPr>
          <a:xfrm>
            <a:off x="193374" y="73721"/>
            <a:ext cx="8364790" cy="523220"/>
          </a:xfrm>
          <a:prstGeom prst="rect">
            <a:avLst/>
          </a:prstGeom>
        </p:spPr>
        <p:txBody>
          <a:bodyPr wrap="none">
            <a:spAutoFit/>
          </a:bodyPr>
          <a:lstStyle/>
          <a:p>
            <a:r>
              <a:rPr lang="en-US" altLang="zh-CN" sz="2800" dirty="0"/>
              <a:t>Linkis Computation Governance Solution-Operation</a:t>
            </a:r>
          </a:p>
        </p:txBody>
      </p:sp>
      <p:cxnSp>
        <p:nvCxnSpPr>
          <p:cNvPr id="3" name="直接连接符 2">
            <a:extLst>
              <a:ext uri="{FF2B5EF4-FFF2-40B4-BE49-F238E27FC236}">
                <a16:creationId xmlns:a16="http://schemas.microsoft.com/office/drawing/2014/main" id="{A4C1FAAD-E1E0-48EF-A1D8-282C94DDA1A7}"/>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4FC82B26-BEFA-417C-970E-6C838427ED07}"/>
              </a:ext>
            </a:extLst>
          </p:cNvPr>
          <p:cNvSpPr/>
          <p:nvPr/>
        </p:nvSpPr>
        <p:spPr>
          <a:xfrm rot="1232351">
            <a:off x="10522676" y="1481911"/>
            <a:ext cx="1194558" cy="400110"/>
          </a:xfrm>
          <a:prstGeom prst="rect">
            <a:avLst/>
          </a:prstGeom>
          <a:ln w="25400">
            <a:solidFill>
              <a:schemeClr val="accent6"/>
            </a:solidFill>
          </a:ln>
        </p:spPr>
        <p:txBody>
          <a:bodyPr wrap="none">
            <a:spAutoFit/>
          </a:bodyPr>
          <a:lstStyle/>
          <a:p>
            <a:r>
              <a:rPr lang="en-US" altLang="zh-CN" sz="2000" dirty="0"/>
              <a:t>Solutions</a:t>
            </a:r>
            <a:endParaRPr lang="zh-CN" altLang="en-US" sz="2400" dirty="0"/>
          </a:p>
        </p:txBody>
      </p:sp>
      <p:sp>
        <p:nvSpPr>
          <p:cNvPr id="5" name="矩形 4">
            <a:extLst>
              <a:ext uri="{FF2B5EF4-FFF2-40B4-BE49-F238E27FC236}">
                <a16:creationId xmlns:a16="http://schemas.microsoft.com/office/drawing/2014/main" id="{87B1BE2F-337A-4C2B-A62E-F26869932056}"/>
              </a:ext>
            </a:extLst>
          </p:cNvPr>
          <p:cNvSpPr/>
          <p:nvPr/>
        </p:nvSpPr>
        <p:spPr>
          <a:xfrm>
            <a:off x="616259" y="1095746"/>
            <a:ext cx="10192862" cy="615553"/>
          </a:xfrm>
          <a:prstGeom prst="rect">
            <a:avLst/>
          </a:prstGeom>
        </p:spPr>
        <p:txBody>
          <a:bodyPr wrap="square">
            <a:spAutoFit/>
          </a:bodyPr>
          <a:lstStyle/>
          <a:p>
            <a:r>
              <a:rPr lang="en-US" altLang="zh-CN" dirty="0" err="1">
                <a:solidFill>
                  <a:schemeClr val="accent2"/>
                </a:solidFill>
                <a:latin typeface="Consolas" panose="020B0609020204030204" pitchFamily="49" charset="0"/>
              </a:rPr>
              <a:t>AlterTableSetLocationCheckRule</a:t>
            </a:r>
            <a:r>
              <a:rPr lang="en-US" altLang="zh-CN" dirty="0">
                <a:solidFill>
                  <a:schemeClr val="accent2"/>
                </a:solidFill>
                <a:latin typeface="Consolas" panose="020B0609020204030204" pitchFamily="49" charset="0"/>
              </a:rPr>
              <a:t>:</a:t>
            </a:r>
          </a:p>
          <a:p>
            <a:r>
              <a:rPr lang="en-US" altLang="zh-CN" sz="1600" dirty="0">
                <a:latin typeface="Consolas" panose="020B0609020204030204" pitchFamily="49" charset="0"/>
              </a:rPr>
              <a:t>For Hive tables, it is not allowed to manually modify the Location of the table</a:t>
            </a:r>
            <a:endParaRPr lang="en-US" altLang="zh-CN" sz="1600" b="0" dirty="0">
              <a:effectLst/>
              <a:latin typeface="Consolas" panose="020B0609020204030204" pitchFamily="49" charset="0"/>
            </a:endParaRPr>
          </a:p>
        </p:txBody>
      </p:sp>
      <p:sp>
        <p:nvSpPr>
          <p:cNvPr id="6" name="矩形 5">
            <a:extLst>
              <a:ext uri="{FF2B5EF4-FFF2-40B4-BE49-F238E27FC236}">
                <a16:creationId xmlns:a16="http://schemas.microsoft.com/office/drawing/2014/main" id="{BFEDB1E1-D287-4578-88EC-6B47C0519A04}"/>
              </a:ext>
            </a:extLst>
          </p:cNvPr>
          <p:cNvSpPr/>
          <p:nvPr/>
        </p:nvSpPr>
        <p:spPr>
          <a:xfrm>
            <a:off x="616259" y="728186"/>
            <a:ext cx="2882520" cy="369332"/>
          </a:xfrm>
          <a:prstGeom prst="rect">
            <a:avLst/>
          </a:prstGeom>
        </p:spPr>
        <p:txBody>
          <a:bodyPr wrap="none">
            <a:spAutoFit/>
          </a:bodyPr>
          <a:lstStyle/>
          <a:p>
            <a:r>
              <a:rPr lang="en-US" altLang="zh-CN" dirty="0"/>
              <a:t>Example of Validation rule: </a:t>
            </a:r>
            <a:endParaRPr lang="zh-CN" altLang="en-US" dirty="0"/>
          </a:p>
        </p:txBody>
      </p:sp>
      <p:sp>
        <p:nvSpPr>
          <p:cNvPr id="7" name="矩形 6">
            <a:extLst>
              <a:ext uri="{FF2B5EF4-FFF2-40B4-BE49-F238E27FC236}">
                <a16:creationId xmlns:a16="http://schemas.microsoft.com/office/drawing/2014/main" id="{E345BE90-D140-46CC-B030-DE25C0D1F8F1}"/>
              </a:ext>
            </a:extLst>
          </p:cNvPr>
          <p:cNvSpPr/>
          <p:nvPr/>
        </p:nvSpPr>
        <p:spPr>
          <a:xfrm>
            <a:off x="616259" y="1739350"/>
            <a:ext cx="3597460" cy="369332"/>
          </a:xfrm>
          <a:prstGeom prst="rect">
            <a:avLst/>
          </a:prstGeom>
        </p:spPr>
        <p:txBody>
          <a:bodyPr wrap="none">
            <a:spAutoFit/>
          </a:bodyPr>
          <a:lstStyle/>
          <a:p>
            <a:r>
              <a:rPr lang="en-US" altLang="zh-CN" dirty="0"/>
              <a:t>Submit a job that violates this rule:</a:t>
            </a:r>
            <a:endParaRPr lang="zh-CN" altLang="en-US" dirty="0"/>
          </a:p>
        </p:txBody>
      </p:sp>
      <p:sp>
        <p:nvSpPr>
          <p:cNvPr id="8" name="矩形 7">
            <a:extLst>
              <a:ext uri="{FF2B5EF4-FFF2-40B4-BE49-F238E27FC236}">
                <a16:creationId xmlns:a16="http://schemas.microsoft.com/office/drawing/2014/main" id="{8504657E-007F-4D6D-BFD7-AAFF6059B617}"/>
              </a:ext>
            </a:extLst>
          </p:cNvPr>
          <p:cNvSpPr/>
          <p:nvPr/>
        </p:nvSpPr>
        <p:spPr>
          <a:xfrm>
            <a:off x="616259" y="2155629"/>
            <a:ext cx="9874197" cy="1600438"/>
          </a:xfrm>
          <a:prstGeom prst="rect">
            <a:avLst/>
          </a:prstGeom>
        </p:spPr>
        <p:txBody>
          <a:bodyPr wrap="square">
            <a:spAutoFit/>
          </a:bodyPr>
          <a:lstStyle/>
          <a:p>
            <a:r>
              <a:rPr lang="en-US" altLang="zh-CN" sz="1400" dirty="0">
                <a:latin typeface="+mn-ea"/>
              </a:rPr>
              <a:t>/</a:t>
            </a:r>
            <a:r>
              <a:rPr lang="en-US" altLang="zh-CN" sz="1400" dirty="0" err="1">
                <a:latin typeface="+mn-ea"/>
              </a:rPr>
              <a:t>api</a:t>
            </a:r>
            <a:r>
              <a:rPr lang="en-US" altLang="zh-CN" sz="1400" dirty="0">
                <a:latin typeface="+mn-ea"/>
              </a:rPr>
              <a:t>/</a:t>
            </a:r>
            <a:r>
              <a:rPr lang="en-US" altLang="zh-CN" sz="1400" dirty="0" err="1">
                <a:latin typeface="+mn-ea"/>
              </a:rPr>
              <a:t>rest_j</a:t>
            </a:r>
            <a:r>
              <a:rPr lang="en-US" altLang="zh-CN" sz="1400" dirty="0">
                <a:latin typeface="+mn-ea"/>
              </a:rPr>
              <a:t>/v1/entrance/submit</a:t>
            </a:r>
          </a:p>
          <a:p>
            <a:r>
              <a:rPr lang="en-US" altLang="zh-CN" sz="1400" dirty="0">
                <a:latin typeface="+mn-ea"/>
              </a:rPr>
              <a:t>{</a:t>
            </a:r>
          </a:p>
          <a:p>
            <a:r>
              <a:rPr lang="en-US" altLang="zh-CN" sz="1400" dirty="0">
                <a:latin typeface="+mn-ea"/>
              </a:rPr>
              <a:t> </a:t>
            </a:r>
            <a:r>
              <a:rPr lang="en-US" altLang="zh-CN" sz="1400" dirty="0" err="1">
                <a:latin typeface="+mn-ea"/>
              </a:rPr>
              <a:t>executionContent</a:t>
            </a:r>
            <a:r>
              <a:rPr lang="en-US" altLang="zh-CN" sz="1400" dirty="0">
                <a:latin typeface="+mn-ea"/>
              </a:rPr>
              <a:t>: </a:t>
            </a:r>
            <a:r>
              <a:rPr lang="zh-CN" altLang="en-US" sz="1400" dirty="0">
                <a:latin typeface="+mn-ea"/>
              </a:rPr>
              <a:t>｛</a:t>
            </a:r>
            <a:endParaRPr lang="en-US" altLang="zh-CN" sz="1400" dirty="0">
              <a:latin typeface="+mn-ea"/>
            </a:endParaRPr>
          </a:p>
          <a:p>
            <a:r>
              <a:rPr lang="en-US" altLang="zh-CN" sz="1400" dirty="0">
                <a:latin typeface="+mn-ea"/>
              </a:rPr>
              <a:t> code:"</a:t>
            </a:r>
            <a:r>
              <a:rPr lang="en-US" altLang="zh-CN" sz="1400" dirty="0">
                <a:highlight>
                  <a:srgbClr val="DC502D"/>
                </a:highlight>
                <a:latin typeface="+mn-ea"/>
              </a:rPr>
              <a:t>alter table </a:t>
            </a:r>
            <a:r>
              <a:rPr lang="en-US" altLang="zh-CN" sz="1400" dirty="0" err="1">
                <a:highlight>
                  <a:srgbClr val="DC502D"/>
                </a:highlight>
                <a:latin typeface="+mn-ea"/>
              </a:rPr>
              <a:t>test_linkis_check</a:t>
            </a:r>
            <a:r>
              <a:rPr lang="en-US" altLang="zh-CN" sz="1400" dirty="0">
                <a:highlight>
                  <a:srgbClr val="DC502D"/>
                </a:highlight>
                <a:latin typeface="+mn-ea"/>
              </a:rPr>
              <a:t> set location '</a:t>
            </a:r>
            <a:r>
              <a:rPr lang="en-US" altLang="zh-CN" sz="1400" dirty="0" err="1">
                <a:highlight>
                  <a:srgbClr val="DC502D"/>
                </a:highlight>
                <a:latin typeface="+mn-ea"/>
              </a:rPr>
              <a:t>hdfs</a:t>
            </a:r>
            <a:r>
              <a:rPr lang="en-US" altLang="zh-CN" sz="1400" dirty="0">
                <a:highlight>
                  <a:srgbClr val="DC502D"/>
                </a:highlight>
                <a:latin typeface="+mn-ea"/>
              </a:rPr>
              <a:t>:///</a:t>
            </a:r>
            <a:r>
              <a:rPr lang="en-US" altLang="zh-CN" sz="1400" dirty="0" err="1">
                <a:highlight>
                  <a:srgbClr val="DC502D"/>
                </a:highlight>
                <a:latin typeface="+mn-ea"/>
              </a:rPr>
              <a:t>tmp</a:t>
            </a:r>
            <a:r>
              <a:rPr lang="en-US" altLang="zh-CN" sz="1400" dirty="0">
                <a:highlight>
                  <a:srgbClr val="DC502D"/>
                </a:highlight>
                <a:latin typeface="+mn-ea"/>
              </a:rPr>
              <a:t>/test_linkis_check1’</a:t>
            </a:r>
            <a:r>
              <a:rPr lang="en-US" altLang="zh-CN" sz="1400" dirty="0">
                <a:latin typeface="+mn-ea"/>
              </a:rPr>
              <a:t>;”,</a:t>
            </a:r>
          </a:p>
          <a:p>
            <a:r>
              <a:rPr lang="en-US" altLang="zh-CN" sz="1400" dirty="0">
                <a:latin typeface="+mn-ea"/>
              </a:rPr>
              <a:t>  </a:t>
            </a:r>
            <a:r>
              <a:rPr lang="en-US" altLang="zh-CN" sz="1400" dirty="0" err="1">
                <a:latin typeface="+mn-ea"/>
              </a:rPr>
              <a:t>runType</a:t>
            </a:r>
            <a:r>
              <a:rPr lang="en-US" altLang="zh-CN" sz="1400" dirty="0">
                <a:latin typeface="+mn-ea"/>
              </a:rPr>
              <a:t>: “</a:t>
            </a:r>
            <a:r>
              <a:rPr lang="en-US" altLang="zh-CN" sz="1400" dirty="0" err="1">
                <a:latin typeface="+mn-ea"/>
              </a:rPr>
              <a:t>hql</a:t>
            </a:r>
            <a:r>
              <a:rPr lang="en-US" altLang="zh-CN" sz="1400" dirty="0">
                <a:latin typeface="+mn-ea"/>
              </a:rPr>
              <a:t>”</a:t>
            </a:r>
            <a:r>
              <a:rPr lang="zh-CN" altLang="en-US" sz="1400" dirty="0">
                <a:latin typeface="+mn-ea"/>
              </a:rPr>
              <a:t>｝</a:t>
            </a:r>
            <a:endParaRPr lang="en-US" altLang="zh-CN" sz="1400" dirty="0">
              <a:latin typeface="+mn-ea"/>
            </a:endParaRPr>
          </a:p>
          <a:p>
            <a:r>
              <a:rPr lang="en-US" altLang="zh-CN" sz="1400" dirty="0">
                <a:latin typeface="+mn-ea"/>
              </a:rPr>
              <a:t>   …</a:t>
            </a:r>
          </a:p>
          <a:p>
            <a:r>
              <a:rPr lang="en-US" altLang="zh-CN" sz="1400" dirty="0">
                <a:latin typeface="+mn-ea"/>
              </a:rPr>
              <a:t>}</a:t>
            </a:r>
          </a:p>
        </p:txBody>
      </p:sp>
      <p:sp>
        <p:nvSpPr>
          <p:cNvPr id="9" name="矩形 8">
            <a:extLst>
              <a:ext uri="{FF2B5EF4-FFF2-40B4-BE49-F238E27FC236}">
                <a16:creationId xmlns:a16="http://schemas.microsoft.com/office/drawing/2014/main" id="{4A19B1D1-C894-4794-889D-106E3D189EE4}"/>
              </a:ext>
            </a:extLst>
          </p:cNvPr>
          <p:cNvSpPr/>
          <p:nvPr/>
        </p:nvSpPr>
        <p:spPr>
          <a:xfrm>
            <a:off x="616259" y="3830314"/>
            <a:ext cx="1680268" cy="369332"/>
          </a:xfrm>
          <a:prstGeom prst="rect">
            <a:avLst/>
          </a:prstGeom>
        </p:spPr>
        <p:txBody>
          <a:bodyPr wrap="none">
            <a:spAutoFit/>
          </a:bodyPr>
          <a:lstStyle/>
          <a:p>
            <a:r>
              <a:rPr lang="en-US" altLang="zh-CN" dirty="0"/>
              <a:t>Error response:</a:t>
            </a:r>
            <a:endParaRPr lang="zh-CN" altLang="en-US" dirty="0"/>
          </a:p>
        </p:txBody>
      </p:sp>
      <p:sp>
        <p:nvSpPr>
          <p:cNvPr id="10" name="矩形 9">
            <a:extLst>
              <a:ext uri="{FF2B5EF4-FFF2-40B4-BE49-F238E27FC236}">
                <a16:creationId xmlns:a16="http://schemas.microsoft.com/office/drawing/2014/main" id="{3DE83E5A-3B31-4A79-A7F0-9654B84A836A}"/>
              </a:ext>
            </a:extLst>
          </p:cNvPr>
          <p:cNvSpPr/>
          <p:nvPr/>
        </p:nvSpPr>
        <p:spPr>
          <a:xfrm>
            <a:off x="616259" y="4252657"/>
            <a:ext cx="9089846" cy="2031325"/>
          </a:xfrm>
          <a:prstGeom prst="rect">
            <a:avLst/>
          </a:prstGeom>
        </p:spPr>
        <p:txBody>
          <a:bodyPr wrap="square">
            <a:spAutoFit/>
          </a:bodyPr>
          <a:lstStyle/>
          <a:p>
            <a:r>
              <a:rPr lang="en-US" altLang="zh-CN" sz="1400" dirty="0">
                <a:latin typeface="+mn-ea"/>
              </a:rPr>
              <a:t>{</a:t>
            </a:r>
          </a:p>
          <a:p>
            <a:r>
              <a:rPr lang="en-US" altLang="zh-CN" sz="1400" dirty="0">
                <a:latin typeface="+mn-ea"/>
              </a:rPr>
              <a:t>  "status": 1</a:t>
            </a:r>
          </a:p>
          <a:p>
            <a:r>
              <a:rPr lang="en-US" altLang="zh-CN" sz="1400" dirty="0">
                <a:latin typeface="+mn-ea"/>
              </a:rPr>
              <a:t>  "message": "Didn't pass rule : </a:t>
            </a:r>
            <a:r>
              <a:rPr lang="en-US" altLang="zh-CN" sz="1400" dirty="0" err="1">
                <a:highlight>
                  <a:srgbClr val="FF3399"/>
                </a:highlight>
                <a:latin typeface="+mn-ea"/>
              </a:rPr>
              <a:t>AlterTableSetLocationCheckRule</a:t>
            </a:r>
            <a:r>
              <a:rPr lang="en-US" altLang="zh-CN" sz="1400" dirty="0">
                <a:latin typeface="+mn-ea"/>
              </a:rPr>
              <a:t>",</a:t>
            </a:r>
          </a:p>
          <a:p>
            <a:r>
              <a:rPr lang="en-US" altLang="zh-CN" sz="1400" dirty="0">
                <a:latin typeface="+mn-ea"/>
              </a:rPr>
              <a:t>  "data": {</a:t>
            </a:r>
          </a:p>
          <a:p>
            <a:r>
              <a:rPr lang="en-US" altLang="zh-CN" sz="1400" dirty="0">
                <a:latin typeface="+mn-ea"/>
              </a:rPr>
              <a:t>    "</a:t>
            </a:r>
            <a:r>
              <a:rPr lang="en-US" altLang="zh-CN" sz="1400" dirty="0" err="1">
                <a:latin typeface="+mn-ea"/>
              </a:rPr>
              <a:t>errorMsg</a:t>
            </a:r>
            <a:r>
              <a:rPr lang="en-US" altLang="zh-CN" sz="1400" dirty="0">
                <a:latin typeface="+mn-ea"/>
              </a:rPr>
              <a:t>": {</a:t>
            </a:r>
          </a:p>
          <a:p>
            <a:r>
              <a:rPr lang="en-US" altLang="zh-CN" sz="1400" dirty="0">
                <a:latin typeface="+mn-ea"/>
              </a:rPr>
              <a:t>      "</a:t>
            </a:r>
            <a:r>
              <a:rPr lang="en-US" altLang="zh-CN" sz="1400" dirty="0" err="1">
                <a:latin typeface="+mn-ea"/>
              </a:rPr>
              <a:t>serviceKind</a:t>
            </a:r>
            <a:r>
              <a:rPr lang="en-US" altLang="zh-CN" sz="1400" dirty="0">
                <a:latin typeface="+mn-ea"/>
              </a:rPr>
              <a:t>": "</a:t>
            </a:r>
            <a:r>
              <a:rPr lang="en-US" altLang="zh-CN" sz="1400" dirty="0" err="1">
                <a:latin typeface="+mn-ea"/>
              </a:rPr>
              <a:t>linkis</a:t>
            </a:r>
            <a:r>
              <a:rPr lang="en-US" altLang="zh-CN" sz="1400" dirty="0">
                <a:latin typeface="+mn-ea"/>
              </a:rPr>
              <a:t>-cg-entrance",</a:t>
            </a:r>
          </a:p>
          <a:p>
            <a:r>
              <a:rPr lang="en-US" altLang="zh-CN" sz="1400" dirty="0">
                <a:latin typeface="+mn-ea"/>
              </a:rPr>
              <a:t>      "desc": "</a:t>
            </a:r>
            <a:r>
              <a:rPr lang="en-US" altLang="zh-CN" sz="1400" dirty="0">
                <a:highlight>
                  <a:srgbClr val="FF3399"/>
                </a:highlight>
                <a:latin typeface="+mn-ea"/>
              </a:rPr>
              <a:t>For Hive tables, it is not allowed to manually modify the Location of the table</a:t>
            </a:r>
            <a:r>
              <a:rPr lang="en-US" altLang="zh-CN" sz="1400" dirty="0">
                <a:latin typeface="+mn-ea"/>
              </a:rPr>
              <a:t>"</a:t>
            </a:r>
          </a:p>
          <a:p>
            <a:r>
              <a:rPr lang="en-US" altLang="zh-CN" sz="1400" dirty="0">
                <a:latin typeface="+mn-ea"/>
              </a:rPr>
              <a:t>    }</a:t>
            </a:r>
          </a:p>
          <a:p>
            <a:r>
              <a:rPr lang="en-US" altLang="zh-CN" sz="1400" dirty="0">
                <a:latin typeface="+mn-ea"/>
              </a:rPr>
              <a:t> </a:t>
            </a:r>
          </a:p>
        </p:txBody>
      </p:sp>
      <p:sp>
        <p:nvSpPr>
          <p:cNvPr id="11" name="矩形 10">
            <a:extLst>
              <a:ext uri="{FF2B5EF4-FFF2-40B4-BE49-F238E27FC236}">
                <a16:creationId xmlns:a16="http://schemas.microsoft.com/office/drawing/2014/main" id="{B8D67309-36AC-48BA-8CF8-71395144A9CF}"/>
              </a:ext>
            </a:extLst>
          </p:cNvPr>
          <p:cNvSpPr/>
          <p:nvPr/>
        </p:nvSpPr>
        <p:spPr>
          <a:xfrm>
            <a:off x="616259" y="4199646"/>
            <a:ext cx="8866838" cy="1794754"/>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a:extLst>
              <a:ext uri="{FF2B5EF4-FFF2-40B4-BE49-F238E27FC236}">
                <a16:creationId xmlns:a16="http://schemas.microsoft.com/office/drawing/2014/main" id="{7BC2468F-B7F7-4CBC-AB15-AA83ADCFE673}"/>
              </a:ext>
            </a:extLst>
          </p:cNvPr>
          <p:cNvSpPr/>
          <p:nvPr/>
        </p:nvSpPr>
        <p:spPr>
          <a:xfrm>
            <a:off x="616258" y="2148548"/>
            <a:ext cx="8866839" cy="160751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9032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62D0B83-382D-4348-A3FB-115520DB7A01}"/>
              </a:ext>
            </a:extLst>
          </p:cNvPr>
          <p:cNvSpPr/>
          <p:nvPr/>
        </p:nvSpPr>
        <p:spPr>
          <a:xfrm>
            <a:off x="193374" y="73721"/>
            <a:ext cx="8355172" cy="523220"/>
          </a:xfrm>
          <a:prstGeom prst="rect">
            <a:avLst/>
          </a:prstGeom>
        </p:spPr>
        <p:txBody>
          <a:bodyPr wrap="none">
            <a:spAutoFit/>
          </a:bodyPr>
          <a:lstStyle/>
          <a:p>
            <a:r>
              <a:rPr lang="en-US" altLang="zh-CN" sz="2800" dirty="0"/>
              <a:t>Streaming Engine Computation Governance Problem</a:t>
            </a:r>
          </a:p>
        </p:txBody>
      </p:sp>
      <p:cxnSp>
        <p:nvCxnSpPr>
          <p:cNvPr id="3" name="直接连接符 2">
            <a:extLst>
              <a:ext uri="{FF2B5EF4-FFF2-40B4-BE49-F238E27FC236}">
                <a16:creationId xmlns:a16="http://schemas.microsoft.com/office/drawing/2014/main" id="{DB742A36-BE4E-487F-8AE0-45516DFCC26C}"/>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C0CCE4DD-6C38-4642-86AA-5B2C11587568}"/>
              </a:ext>
            </a:extLst>
          </p:cNvPr>
          <p:cNvCxnSpPr/>
          <p:nvPr/>
        </p:nvCxnSpPr>
        <p:spPr>
          <a:xfrm>
            <a:off x="2735108" y="2252027"/>
            <a:ext cx="0" cy="3811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CA17E264-9B43-4DF3-BB01-297F98A7CEA0}"/>
              </a:ext>
            </a:extLst>
          </p:cNvPr>
          <p:cNvCxnSpPr/>
          <p:nvPr/>
        </p:nvCxnSpPr>
        <p:spPr>
          <a:xfrm>
            <a:off x="6129717" y="2252027"/>
            <a:ext cx="0" cy="3811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B75B011-2E43-49BA-A485-1AD178294944}"/>
              </a:ext>
            </a:extLst>
          </p:cNvPr>
          <p:cNvCxnSpPr/>
          <p:nvPr/>
        </p:nvCxnSpPr>
        <p:spPr>
          <a:xfrm>
            <a:off x="9314014" y="2252027"/>
            <a:ext cx="0" cy="381134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B55637E-177E-41E8-A574-DB4460FBB2DD}"/>
              </a:ext>
            </a:extLst>
          </p:cNvPr>
          <p:cNvSpPr/>
          <p:nvPr/>
        </p:nvSpPr>
        <p:spPr>
          <a:xfrm>
            <a:off x="312789" y="1613216"/>
            <a:ext cx="2268570" cy="369332"/>
          </a:xfrm>
          <a:prstGeom prst="rect">
            <a:avLst/>
          </a:prstGeom>
        </p:spPr>
        <p:txBody>
          <a:bodyPr wrap="none">
            <a:spAutoFit/>
          </a:bodyPr>
          <a:lstStyle/>
          <a:p>
            <a:r>
              <a:rPr lang="en-US" altLang="zh-CN" dirty="0"/>
              <a:t>Environment Prepare</a:t>
            </a:r>
            <a:endParaRPr lang="zh-CN" altLang="en-US" dirty="0"/>
          </a:p>
        </p:txBody>
      </p:sp>
      <p:sp>
        <p:nvSpPr>
          <p:cNvPr id="8" name="矩形 7">
            <a:extLst>
              <a:ext uri="{FF2B5EF4-FFF2-40B4-BE49-F238E27FC236}">
                <a16:creationId xmlns:a16="http://schemas.microsoft.com/office/drawing/2014/main" id="{07B9F6AF-313B-4DA1-BF9B-CB1E77D55CBE}"/>
              </a:ext>
            </a:extLst>
          </p:cNvPr>
          <p:cNvSpPr/>
          <p:nvPr/>
        </p:nvSpPr>
        <p:spPr>
          <a:xfrm>
            <a:off x="401801" y="2322629"/>
            <a:ext cx="2090546" cy="1754326"/>
          </a:xfrm>
          <a:prstGeom prst="rect">
            <a:avLst/>
          </a:prstGeom>
        </p:spPr>
        <p:txBody>
          <a:bodyPr wrap="square">
            <a:spAutoFit/>
          </a:bodyPr>
          <a:lstStyle/>
          <a:p>
            <a:pPr marL="285750" indent="-285750">
              <a:buFont typeface="Arial" panose="020B0604020202020204" pitchFamily="34" charset="0"/>
              <a:buChar char="•"/>
            </a:pPr>
            <a:r>
              <a:rPr lang="en-US" altLang="zh-CN" dirty="0"/>
              <a:t>Need to install and maintain multiple engine clients and runtime environments</a:t>
            </a:r>
          </a:p>
        </p:txBody>
      </p:sp>
      <p:sp>
        <p:nvSpPr>
          <p:cNvPr id="9" name="矩形 8">
            <a:extLst>
              <a:ext uri="{FF2B5EF4-FFF2-40B4-BE49-F238E27FC236}">
                <a16:creationId xmlns:a16="http://schemas.microsoft.com/office/drawing/2014/main" id="{51E74621-4453-42CA-94C6-C9DAE7161EA0}"/>
              </a:ext>
            </a:extLst>
          </p:cNvPr>
          <p:cNvSpPr/>
          <p:nvPr/>
        </p:nvSpPr>
        <p:spPr>
          <a:xfrm>
            <a:off x="3798546" y="1613215"/>
            <a:ext cx="881973" cy="369332"/>
          </a:xfrm>
          <a:prstGeom prst="rect">
            <a:avLst/>
          </a:prstGeom>
        </p:spPr>
        <p:txBody>
          <a:bodyPr wrap="none">
            <a:spAutoFit/>
          </a:bodyPr>
          <a:lstStyle/>
          <a:p>
            <a:r>
              <a:rPr lang="en-US" altLang="zh-CN" dirty="0"/>
              <a:t>Submit</a:t>
            </a:r>
            <a:endParaRPr lang="zh-CN" altLang="en-US" dirty="0"/>
          </a:p>
        </p:txBody>
      </p:sp>
      <p:sp>
        <p:nvSpPr>
          <p:cNvPr id="10" name="矩形 9">
            <a:extLst>
              <a:ext uri="{FF2B5EF4-FFF2-40B4-BE49-F238E27FC236}">
                <a16:creationId xmlns:a16="http://schemas.microsoft.com/office/drawing/2014/main" id="{16AC48D1-56FB-48E0-A465-387E561F4984}"/>
              </a:ext>
            </a:extLst>
          </p:cNvPr>
          <p:cNvSpPr/>
          <p:nvPr/>
        </p:nvSpPr>
        <p:spPr>
          <a:xfrm>
            <a:off x="7236766" y="1613215"/>
            <a:ext cx="942887" cy="369332"/>
          </a:xfrm>
          <a:prstGeom prst="rect">
            <a:avLst/>
          </a:prstGeom>
        </p:spPr>
        <p:txBody>
          <a:bodyPr wrap="none">
            <a:spAutoFit/>
          </a:bodyPr>
          <a:lstStyle/>
          <a:p>
            <a:r>
              <a:rPr lang="en-US" altLang="zh-CN" dirty="0"/>
              <a:t>Execute</a:t>
            </a:r>
            <a:endParaRPr lang="zh-CN" altLang="en-US" dirty="0"/>
          </a:p>
        </p:txBody>
      </p:sp>
      <p:sp>
        <p:nvSpPr>
          <p:cNvPr id="11" name="矩形 10">
            <a:extLst>
              <a:ext uri="{FF2B5EF4-FFF2-40B4-BE49-F238E27FC236}">
                <a16:creationId xmlns:a16="http://schemas.microsoft.com/office/drawing/2014/main" id="{96DC18D1-EE9C-426B-B407-FB2A52CBA5A7}"/>
              </a:ext>
            </a:extLst>
          </p:cNvPr>
          <p:cNvSpPr/>
          <p:nvPr/>
        </p:nvSpPr>
        <p:spPr>
          <a:xfrm>
            <a:off x="10340693" y="1613216"/>
            <a:ext cx="1189749" cy="369332"/>
          </a:xfrm>
          <a:prstGeom prst="rect">
            <a:avLst/>
          </a:prstGeom>
        </p:spPr>
        <p:txBody>
          <a:bodyPr wrap="none">
            <a:spAutoFit/>
          </a:bodyPr>
          <a:lstStyle/>
          <a:p>
            <a:r>
              <a:rPr lang="en-US" altLang="zh-CN" dirty="0"/>
              <a:t>Operation</a:t>
            </a:r>
            <a:endParaRPr lang="zh-CN" altLang="en-US" dirty="0"/>
          </a:p>
        </p:txBody>
      </p:sp>
      <p:sp>
        <p:nvSpPr>
          <p:cNvPr id="12" name="矩形 11">
            <a:extLst>
              <a:ext uri="{FF2B5EF4-FFF2-40B4-BE49-F238E27FC236}">
                <a16:creationId xmlns:a16="http://schemas.microsoft.com/office/drawing/2014/main" id="{80AA8FF0-B216-440C-BA6E-C543051D538F}"/>
              </a:ext>
            </a:extLst>
          </p:cNvPr>
          <p:cNvSpPr/>
          <p:nvPr/>
        </p:nvSpPr>
        <p:spPr>
          <a:xfrm>
            <a:off x="256247" y="774352"/>
            <a:ext cx="11822977" cy="707886"/>
          </a:xfrm>
          <a:prstGeom prst="rect">
            <a:avLst/>
          </a:prstGeom>
        </p:spPr>
        <p:txBody>
          <a:bodyPr wrap="square">
            <a:spAutoFit/>
          </a:bodyPr>
          <a:lstStyle/>
          <a:p>
            <a:r>
              <a:rPr lang="en-US" altLang="zh-CN" sz="2000" dirty="0"/>
              <a:t>For Streaming engines, there’re following CG problems.</a:t>
            </a:r>
          </a:p>
          <a:p>
            <a:r>
              <a:rPr lang="en-US" altLang="zh-CN" sz="2000" dirty="0" err="1"/>
              <a:t>StreamEC</a:t>
            </a:r>
            <a:r>
              <a:rPr lang="en-US" altLang="zh-CN" sz="2000" dirty="0"/>
              <a:t> is designed to solve streaming engine CG problems.</a:t>
            </a:r>
          </a:p>
        </p:txBody>
      </p:sp>
      <p:sp>
        <p:nvSpPr>
          <p:cNvPr id="13" name="矩形 12">
            <a:extLst>
              <a:ext uri="{FF2B5EF4-FFF2-40B4-BE49-F238E27FC236}">
                <a16:creationId xmlns:a16="http://schemas.microsoft.com/office/drawing/2014/main" id="{E150D44B-BC51-471E-A629-693A7520D5E2}"/>
              </a:ext>
            </a:extLst>
          </p:cNvPr>
          <p:cNvSpPr/>
          <p:nvPr/>
        </p:nvSpPr>
        <p:spPr>
          <a:xfrm>
            <a:off x="2735108" y="2321448"/>
            <a:ext cx="3394608" cy="1477328"/>
          </a:xfrm>
          <a:prstGeom prst="rect">
            <a:avLst/>
          </a:prstGeom>
        </p:spPr>
        <p:txBody>
          <a:bodyPr wrap="square">
            <a:spAutoFit/>
          </a:bodyPr>
          <a:lstStyle/>
          <a:p>
            <a:pPr marL="285750" indent="-285750">
              <a:buFont typeface="Arial" panose="020B0604020202020204" pitchFamily="34" charset="0"/>
              <a:buChar char="•"/>
            </a:pPr>
            <a:r>
              <a:rPr lang="en-US" altLang="zh-CN" dirty="0"/>
              <a:t>Need to submit various types of tasks: SQL, Jar.</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Need to provide diversified interface: Restful/Java/Shell </a:t>
            </a:r>
            <a:endParaRPr lang="zh-CN" altLang="en-US" dirty="0"/>
          </a:p>
        </p:txBody>
      </p:sp>
      <p:sp>
        <p:nvSpPr>
          <p:cNvPr id="14" name="矩形 13">
            <a:extLst>
              <a:ext uri="{FF2B5EF4-FFF2-40B4-BE49-F238E27FC236}">
                <a16:creationId xmlns:a16="http://schemas.microsoft.com/office/drawing/2014/main" id="{1FA69075-0A92-417C-8E24-A62C7FB81001}"/>
              </a:ext>
            </a:extLst>
          </p:cNvPr>
          <p:cNvSpPr/>
          <p:nvPr/>
        </p:nvSpPr>
        <p:spPr>
          <a:xfrm>
            <a:off x="6129717" y="2321448"/>
            <a:ext cx="3184297" cy="3416320"/>
          </a:xfrm>
          <a:prstGeom prst="rect">
            <a:avLst/>
          </a:prstGeom>
        </p:spPr>
        <p:txBody>
          <a:bodyPr wrap="square">
            <a:spAutoFit/>
          </a:bodyPr>
          <a:lstStyle/>
          <a:p>
            <a:pPr marL="285750" indent="-285750">
              <a:buFont typeface="Arial" panose="020B0604020202020204" pitchFamily="34" charset="0"/>
              <a:buChar char="•"/>
            </a:pPr>
            <a:r>
              <a:rPr lang="en-US" altLang="zh-CN" dirty="0"/>
              <a:t>Need to customize parameters and rules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Need to obtain task status and metrics</a:t>
            </a:r>
          </a:p>
          <a:p>
            <a:pPr marL="285750" indent="-285750">
              <a:buFont typeface="Arial" panose="020B0604020202020204" pitchFamily="34" charset="0"/>
              <a:buChar char="•"/>
            </a:pPr>
            <a:r>
              <a:rPr lang="en-US" altLang="zh-CN" dirty="0"/>
              <a:t>(</a:t>
            </a:r>
            <a:r>
              <a:rPr lang="en-US" altLang="zh-CN" dirty="0" err="1"/>
              <a:t>numLateRecordsDropped,numBytesOutPerSecond,isBackPressured</a:t>
            </a:r>
            <a:r>
              <a:rPr lang="en-US" altLang="zh-CN" dirty="0"/>
              <a:t>, </a:t>
            </a:r>
            <a:r>
              <a:rPr lang="en-US" altLang="zh-CN" dirty="0" err="1"/>
              <a:t>numRestarts</a:t>
            </a:r>
            <a:r>
              <a:rPr lang="en-US" altLang="zh-CN" dirty="0"/>
              <a:t>,</a:t>
            </a:r>
            <a:r>
              <a:rPr lang="zh-CN" altLang="en-US" dirty="0"/>
              <a:t> </a:t>
            </a:r>
            <a:r>
              <a:rPr lang="en-US" altLang="zh-CN" dirty="0" err="1"/>
              <a:t>etc</a:t>
            </a:r>
            <a:r>
              <a:rPr lang="en-US" altLang="zh-CN" dirty="0"/>
              <a:t>)</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Need to obtain distributed task execution logs</a:t>
            </a:r>
            <a:endParaRPr lang="zh-CN" altLang="en-US" dirty="0"/>
          </a:p>
        </p:txBody>
      </p:sp>
      <p:sp>
        <p:nvSpPr>
          <p:cNvPr id="15" name="矩形 14">
            <a:extLst>
              <a:ext uri="{FF2B5EF4-FFF2-40B4-BE49-F238E27FC236}">
                <a16:creationId xmlns:a16="http://schemas.microsoft.com/office/drawing/2014/main" id="{E52A4281-CACE-4B2D-80C4-DA8962A804F6}"/>
              </a:ext>
            </a:extLst>
          </p:cNvPr>
          <p:cNvSpPr/>
          <p:nvPr/>
        </p:nvSpPr>
        <p:spPr>
          <a:xfrm>
            <a:off x="9314014" y="2390869"/>
            <a:ext cx="2877986" cy="1477328"/>
          </a:xfrm>
          <a:prstGeom prst="rect">
            <a:avLst/>
          </a:prstGeom>
        </p:spPr>
        <p:txBody>
          <a:bodyPr wrap="square">
            <a:spAutoFit/>
          </a:bodyPr>
          <a:lstStyle/>
          <a:p>
            <a:pPr marL="285750" indent="-285750">
              <a:buFont typeface="Arial" panose="020B0604020202020204" pitchFamily="34" charset="0"/>
              <a:buChar char="•"/>
            </a:pPr>
            <a:r>
              <a:rPr lang="en-US" altLang="zh-CN" dirty="0"/>
              <a:t>Problems such as multi-tenant, high availability, fine-grained resource control, and audit need to be solved</a:t>
            </a:r>
            <a:endParaRPr lang="zh-CN" altLang="en-US" dirty="0"/>
          </a:p>
        </p:txBody>
      </p:sp>
    </p:spTree>
    <p:extLst>
      <p:ext uri="{BB962C8B-B14F-4D97-AF65-F5344CB8AC3E}">
        <p14:creationId xmlns:p14="http://schemas.microsoft.com/office/powerpoint/2010/main" val="2853795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剪去顶角 3">
            <a:extLst>
              <a:ext uri="{FF2B5EF4-FFF2-40B4-BE49-F238E27FC236}">
                <a16:creationId xmlns:a16="http://schemas.microsoft.com/office/drawing/2014/main" id="{D5278A52-B0DA-48AE-8EE7-4E51A0332F5A}"/>
              </a:ext>
            </a:extLst>
          </p:cNvPr>
          <p:cNvSpPr/>
          <p:nvPr/>
        </p:nvSpPr>
        <p:spPr>
          <a:xfrm>
            <a:off x="2169926" y="5277978"/>
            <a:ext cx="454508" cy="293547"/>
          </a:xfrm>
          <a:prstGeom prst="snip2SameRect">
            <a:avLst/>
          </a:prstGeom>
          <a:solidFill>
            <a:srgbClr val="076CB0"/>
          </a:solidFill>
          <a:ln w="19050" cap="flat">
            <a:solidFill>
              <a:srgbClr val="66B764"/>
            </a:solidFill>
            <a:prstDash val="solid"/>
            <a:miter lim="800000"/>
          </a:ln>
          <a:effectLst/>
          <a:sp3d/>
        </p:spPr>
        <p:txBody>
          <a:bodyPr rot="0" spcFirstLastPara="1" vert="horz" wrap="square" lIns="91439" tIns="91439" rIns="91439" bIns="91439" numCol="1" spcCol="38100" rtlCol="0" anchor="ctr">
            <a:normAutofit fontScale="3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Noto Sans S Chinese Medium"/>
              <a:cs typeface="Helvetica"/>
              <a:sym typeface="Helvetica"/>
            </a:endParaRPr>
          </a:p>
        </p:txBody>
      </p:sp>
      <p:sp>
        <p:nvSpPr>
          <p:cNvPr id="3" name="矩形: 圆角 2">
            <a:extLst>
              <a:ext uri="{FF2B5EF4-FFF2-40B4-BE49-F238E27FC236}">
                <a16:creationId xmlns:a16="http://schemas.microsoft.com/office/drawing/2014/main" id="{616BDA76-0F2D-4FD1-B1F3-5783113CA28F}"/>
              </a:ext>
            </a:extLst>
          </p:cNvPr>
          <p:cNvSpPr/>
          <p:nvPr/>
        </p:nvSpPr>
        <p:spPr>
          <a:xfrm>
            <a:off x="697736" y="2515319"/>
            <a:ext cx="1744807" cy="378691"/>
          </a:xfrm>
          <a:prstGeom prst="roundRect">
            <a:avLst/>
          </a:prstGeom>
          <a:solidFill>
            <a:srgbClr val="076CB0"/>
          </a:solidFill>
          <a:ln w="25400" cap="flat">
            <a:solidFill>
              <a:srgbClr val="66B764"/>
            </a:solidFill>
            <a:prstDash val="solid"/>
            <a:miter lim="800000"/>
          </a:ln>
          <a:effectLst/>
          <a:sp3d/>
        </p:spPr>
        <p:txBody>
          <a:bodyPr rot="0" spcFirstLastPara="1" vert="horz" wrap="square" lIns="91439" tIns="91439" rIns="91439" bIns="91439" numCol="1" spcCol="38100" rtlCol="0" anchor="ct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effectLst/>
              <a:uLnTx/>
              <a:uFillTx/>
              <a:latin typeface="Roboto"/>
              <a:cs typeface="Roboto"/>
              <a:sym typeface="Roboto"/>
            </a:endParaRPr>
          </a:p>
        </p:txBody>
      </p:sp>
      <p:sp>
        <p:nvSpPr>
          <p:cNvPr id="4" name="矩形 3">
            <a:extLst>
              <a:ext uri="{FF2B5EF4-FFF2-40B4-BE49-F238E27FC236}">
                <a16:creationId xmlns:a16="http://schemas.microsoft.com/office/drawing/2014/main" id="{C0EDE3AA-CB0E-48D8-9064-49F922162193}"/>
              </a:ext>
            </a:extLst>
          </p:cNvPr>
          <p:cNvSpPr/>
          <p:nvPr/>
        </p:nvSpPr>
        <p:spPr>
          <a:xfrm>
            <a:off x="697737" y="2521332"/>
            <a:ext cx="1744806"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8800" hangingPunct="0"/>
            <a:r>
              <a:rPr lang="en-US" altLang="zh-CN" sz="1600" kern="0" dirty="0">
                <a:latin typeface="Roboto"/>
                <a:ea typeface="Roboto"/>
                <a:cs typeface="Roboto"/>
                <a:sym typeface="Helvetica"/>
              </a:rPr>
              <a:t>Linkis Client</a:t>
            </a:r>
            <a:endParaRPr lang="zh-CN" altLang="en-US" sz="1600" b="1" kern="0" dirty="0">
              <a:latin typeface="Roboto"/>
              <a:cs typeface="Roboto"/>
              <a:sym typeface="Roboto"/>
            </a:endParaRPr>
          </a:p>
        </p:txBody>
      </p:sp>
      <p:sp>
        <p:nvSpPr>
          <p:cNvPr id="5" name="矩形: 圆角 4">
            <a:extLst>
              <a:ext uri="{FF2B5EF4-FFF2-40B4-BE49-F238E27FC236}">
                <a16:creationId xmlns:a16="http://schemas.microsoft.com/office/drawing/2014/main" id="{127D26BC-7F23-42CE-9B16-68CA65DCC7C5}"/>
              </a:ext>
            </a:extLst>
          </p:cNvPr>
          <p:cNvSpPr/>
          <p:nvPr/>
        </p:nvSpPr>
        <p:spPr>
          <a:xfrm>
            <a:off x="252856" y="3755961"/>
            <a:ext cx="2641599" cy="2454974"/>
          </a:xfrm>
          <a:prstGeom prst="roundRect">
            <a:avLst/>
          </a:prstGeom>
          <a:noFill/>
          <a:ln w="25400" cap="flat">
            <a:solidFill>
              <a:srgbClr val="00598F"/>
            </a:solidFill>
            <a:prstDash val="solid"/>
            <a:miter lim="800000"/>
          </a:ln>
          <a:effectLst/>
          <a:sp3d/>
        </p:spPr>
        <p:txBody>
          <a:bodyPr rot="0" spcFirstLastPara="1" vert="horz" wrap="square" lIns="91439" tIns="91439" rIns="91439" bIns="91439" numCol="1" spcCol="38100"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effectLst/>
                <a:uLnTx/>
                <a:uFillTx/>
                <a:latin typeface="Roboto"/>
                <a:ea typeface="Roboto"/>
                <a:cs typeface="Roboto"/>
                <a:sym typeface="Helvetica"/>
              </a:rPr>
              <a:t>Engine Cluster</a:t>
            </a:r>
            <a:endParaRPr kumimoji="0" lang="zh-CN" altLang="en-US" sz="1800" b="0" i="0" u="none" strike="noStrike" kern="0" cap="none" spc="0" normalizeH="0" baseline="0" noProof="0" dirty="0">
              <a:ln>
                <a:noFill/>
              </a:ln>
              <a:effectLst/>
              <a:uLnTx/>
              <a:uFillTx/>
              <a:latin typeface="Roboto"/>
              <a:cs typeface="Roboto"/>
              <a:sym typeface="Helvetica"/>
            </a:endParaRPr>
          </a:p>
        </p:txBody>
      </p:sp>
      <p:sp>
        <p:nvSpPr>
          <p:cNvPr id="6" name="矩形: 剪去顶角 7">
            <a:extLst>
              <a:ext uri="{FF2B5EF4-FFF2-40B4-BE49-F238E27FC236}">
                <a16:creationId xmlns:a16="http://schemas.microsoft.com/office/drawing/2014/main" id="{A4B84025-2F37-41A7-850B-B7CDB493153A}"/>
              </a:ext>
            </a:extLst>
          </p:cNvPr>
          <p:cNvSpPr/>
          <p:nvPr/>
        </p:nvSpPr>
        <p:spPr>
          <a:xfrm>
            <a:off x="574196" y="5277978"/>
            <a:ext cx="608931" cy="293547"/>
          </a:xfrm>
          <a:prstGeom prst="snip2SameRect">
            <a:avLst/>
          </a:prstGeom>
          <a:solidFill>
            <a:srgbClr val="076CB0"/>
          </a:solidFill>
          <a:ln w="19050" cap="flat">
            <a:solidFill>
              <a:srgbClr val="66B764"/>
            </a:solidFill>
            <a:prstDash val="solid"/>
            <a:miter lim="800000"/>
          </a:ln>
          <a:effectLst/>
          <a:sp3d/>
        </p:spPr>
        <p:txBody>
          <a:bodyPr rot="0" spcFirstLastPara="1" vert="horz" wrap="square" lIns="91439" tIns="91439" rIns="91439" bIns="91439" numCol="1" spcCol="38100" rtlCol="0" anchor="ctr">
            <a:normAutofit fontScale="3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Noto Sans S Chinese Medium"/>
              <a:cs typeface="Helvetica"/>
              <a:sym typeface="Helvetica"/>
            </a:endParaRPr>
          </a:p>
        </p:txBody>
      </p:sp>
      <p:sp>
        <p:nvSpPr>
          <p:cNvPr id="7" name="矩形: 剪去顶角 8">
            <a:extLst>
              <a:ext uri="{FF2B5EF4-FFF2-40B4-BE49-F238E27FC236}">
                <a16:creationId xmlns:a16="http://schemas.microsoft.com/office/drawing/2014/main" id="{BA1569A3-B1B7-4D3E-8F3E-149D5F3FC926}"/>
              </a:ext>
            </a:extLst>
          </p:cNvPr>
          <p:cNvSpPr/>
          <p:nvPr/>
        </p:nvSpPr>
        <p:spPr>
          <a:xfrm>
            <a:off x="1256835" y="5277978"/>
            <a:ext cx="838597" cy="293547"/>
          </a:xfrm>
          <a:prstGeom prst="snip2SameRect">
            <a:avLst/>
          </a:prstGeom>
          <a:solidFill>
            <a:srgbClr val="076CB0"/>
          </a:solidFill>
          <a:ln w="19050" cap="flat">
            <a:solidFill>
              <a:srgbClr val="66B764"/>
            </a:solidFill>
            <a:prstDash val="solid"/>
            <a:miter lim="800000"/>
          </a:ln>
          <a:effectLst/>
          <a:sp3d/>
        </p:spPr>
        <p:txBody>
          <a:bodyPr rot="0" spcFirstLastPara="1" vert="horz" wrap="square" lIns="91439" tIns="91439" rIns="91439" bIns="91439" numCol="1" spcCol="38100" rtlCol="0" anchor="ctr">
            <a:normAutofit fontScale="3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Noto Sans S Chinese Medium"/>
              <a:cs typeface="Helvetica"/>
              <a:sym typeface="Helvetica"/>
            </a:endParaRPr>
          </a:p>
        </p:txBody>
      </p:sp>
      <p:sp>
        <p:nvSpPr>
          <p:cNvPr id="8" name="矩形 7">
            <a:extLst>
              <a:ext uri="{FF2B5EF4-FFF2-40B4-BE49-F238E27FC236}">
                <a16:creationId xmlns:a16="http://schemas.microsoft.com/office/drawing/2014/main" id="{19AEE8F0-0F86-4536-A24F-C18041F4EDB3}"/>
              </a:ext>
            </a:extLst>
          </p:cNvPr>
          <p:cNvSpPr/>
          <p:nvPr/>
        </p:nvSpPr>
        <p:spPr>
          <a:xfrm>
            <a:off x="546151" y="5216637"/>
            <a:ext cx="872355" cy="33515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hangingPunct="0">
              <a:lnSpc>
                <a:spcPct val="150000"/>
              </a:lnSpc>
            </a:pPr>
            <a:r>
              <a:rPr lang="en-US" altLang="zh-CN" sz="1200" kern="0" dirty="0">
                <a:latin typeface="Roboto"/>
                <a:ea typeface="Roboto"/>
                <a:cs typeface="Roboto"/>
                <a:sym typeface="Helvetica"/>
              </a:rPr>
              <a:t>Metrics</a:t>
            </a:r>
            <a:endParaRPr lang="zh-CN" altLang="en-US" sz="1200" b="1" kern="0" dirty="0">
              <a:latin typeface="Roboto"/>
              <a:cs typeface="Roboto"/>
              <a:sym typeface="Roboto"/>
            </a:endParaRPr>
          </a:p>
        </p:txBody>
      </p:sp>
      <p:sp>
        <p:nvSpPr>
          <p:cNvPr id="9" name="矩形 8">
            <a:extLst>
              <a:ext uri="{FF2B5EF4-FFF2-40B4-BE49-F238E27FC236}">
                <a16:creationId xmlns:a16="http://schemas.microsoft.com/office/drawing/2014/main" id="{BD40BF2B-3EE7-47BB-A31A-C2AF80BCB5F4}"/>
              </a:ext>
            </a:extLst>
          </p:cNvPr>
          <p:cNvSpPr/>
          <p:nvPr/>
        </p:nvSpPr>
        <p:spPr>
          <a:xfrm>
            <a:off x="1209801" y="5219483"/>
            <a:ext cx="960125" cy="33515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hangingPunct="0">
              <a:lnSpc>
                <a:spcPct val="150000"/>
              </a:lnSpc>
            </a:pPr>
            <a:r>
              <a:rPr lang="en-US" altLang="zh-CN" sz="1200" kern="0" dirty="0">
                <a:latin typeface="Roboto"/>
                <a:ea typeface="Roboto"/>
                <a:cs typeface="Roboto"/>
                <a:sym typeface="Helvetica"/>
              </a:rPr>
              <a:t>Checkpoint</a:t>
            </a:r>
            <a:endParaRPr lang="zh-CN" altLang="en-US" sz="1200" b="1" kern="0" dirty="0">
              <a:latin typeface="Roboto"/>
              <a:cs typeface="Roboto"/>
              <a:sym typeface="Roboto"/>
            </a:endParaRPr>
          </a:p>
        </p:txBody>
      </p:sp>
      <p:sp>
        <p:nvSpPr>
          <p:cNvPr id="10" name="矩形 9">
            <a:extLst>
              <a:ext uri="{FF2B5EF4-FFF2-40B4-BE49-F238E27FC236}">
                <a16:creationId xmlns:a16="http://schemas.microsoft.com/office/drawing/2014/main" id="{6A39E6A4-6F3B-434E-B45D-B68AB14A0C40}"/>
              </a:ext>
            </a:extLst>
          </p:cNvPr>
          <p:cNvSpPr/>
          <p:nvPr/>
        </p:nvSpPr>
        <p:spPr>
          <a:xfrm>
            <a:off x="2108132" y="5216636"/>
            <a:ext cx="599721" cy="33515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hangingPunct="0">
              <a:lnSpc>
                <a:spcPct val="150000"/>
              </a:lnSpc>
            </a:pPr>
            <a:r>
              <a:rPr lang="en-US" altLang="zh-CN" sz="1200" kern="0" dirty="0">
                <a:latin typeface="Roboto"/>
                <a:ea typeface="Roboto"/>
                <a:cs typeface="Roboto"/>
                <a:sym typeface="Roboto"/>
              </a:rPr>
              <a:t>Alarm</a:t>
            </a:r>
            <a:endParaRPr lang="zh-CN" altLang="en-US" sz="1200" b="1" kern="0" dirty="0">
              <a:latin typeface="Roboto"/>
              <a:cs typeface="Roboto"/>
              <a:sym typeface="Roboto"/>
            </a:endParaRPr>
          </a:p>
        </p:txBody>
      </p:sp>
      <p:sp>
        <p:nvSpPr>
          <p:cNvPr id="11" name="矩形: 圆角 10">
            <a:extLst>
              <a:ext uri="{FF2B5EF4-FFF2-40B4-BE49-F238E27FC236}">
                <a16:creationId xmlns:a16="http://schemas.microsoft.com/office/drawing/2014/main" id="{C09F9975-B0D5-4620-A7A0-9D0569988E26}"/>
              </a:ext>
            </a:extLst>
          </p:cNvPr>
          <p:cNvSpPr/>
          <p:nvPr/>
        </p:nvSpPr>
        <p:spPr>
          <a:xfrm>
            <a:off x="564865" y="4118527"/>
            <a:ext cx="2059568" cy="618199"/>
          </a:xfrm>
          <a:prstGeom prst="roundRect">
            <a:avLst/>
          </a:prstGeom>
          <a:solidFill>
            <a:srgbClr val="076CB0"/>
          </a:solidFill>
          <a:ln w="25400" cap="flat">
            <a:noFill/>
            <a:prstDash val="solid"/>
            <a:miter lim="800000"/>
          </a:ln>
          <a:effectLst/>
          <a:sp3d/>
        </p:spPr>
        <p:txBody>
          <a:bodyPr rot="0" spcFirstLastPara="1" vert="horz" wrap="square" lIns="91439" tIns="91439" rIns="91439" bIns="91439" numCol="1" spcCol="3810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effectLst/>
                <a:uLnTx/>
                <a:uFillTx/>
                <a:latin typeface="Roboto"/>
                <a:ea typeface="Roboto"/>
                <a:cs typeface="Roboto"/>
                <a:sym typeface="Roboto"/>
              </a:rPr>
              <a:t>Streaming App</a:t>
            </a:r>
            <a:endParaRPr kumimoji="0" lang="zh-CN" altLang="en-US" sz="1800" b="1" i="0" u="none" strike="noStrike" kern="0" cap="none" spc="0" normalizeH="0" baseline="0" noProof="0" dirty="0">
              <a:ln>
                <a:noFill/>
              </a:ln>
              <a:effectLst/>
              <a:uLnTx/>
              <a:uFillTx/>
              <a:latin typeface="Roboto"/>
              <a:cs typeface="Roboto"/>
              <a:sym typeface="Roboto"/>
            </a:endParaRPr>
          </a:p>
        </p:txBody>
      </p:sp>
      <p:cxnSp>
        <p:nvCxnSpPr>
          <p:cNvPr id="12" name="直接箭头连接符 11">
            <a:extLst>
              <a:ext uri="{FF2B5EF4-FFF2-40B4-BE49-F238E27FC236}">
                <a16:creationId xmlns:a16="http://schemas.microsoft.com/office/drawing/2014/main" id="{DBE8F9A6-BCDB-46BB-B753-E1E88E09A06A}"/>
              </a:ext>
            </a:extLst>
          </p:cNvPr>
          <p:cNvCxnSpPr>
            <a:cxnSpLocks/>
            <a:stCxn id="3" idx="2"/>
            <a:endCxn id="5" idx="0"/>
          </p:cNvCxnSpPr>
          <p:nvPr/>
        </p:nvCxnSpPr>
        <p:spPr>
          <a:xfrm>
            <a:off x="1570140" y="2894010"/>
            <a:ext cx="3516" cy="861951"/>
          </a:xfrm>
          <a:prstGeom prst="straightConnector1">
            <a:avLst/>
          </a:prstGeom>
          <a:noFill/>
          <a:ln w="50800" cap="flat">
            <a:solidFill>
              <a:srgbClr val="66B764"/>
            </a:solidFill>
            <a:prstDash val="solid"/>
            <a:miter lim="800000"/>
            <a:tailEnd type="triangle"/>
          </a:ln>
          <a:effectLst/>
          <a:sp3d/>
        </p:spPr>
      </p:cxnSp>
      <p:sp>
        <p:nvSpPr>
          <p:cNvPr id="13" name="矩形 12">
            <a:extLst>
              <a:ext uri="{FF2B5EF4-FFF2-40B4-BE49-F238E27FC236}">
                <a16:creationId xmlns:a16="http://schemas.microsoft.com/office/drawing/2014/main" id="{4E907E41-2089-4A7F-AD12-0FCCA87DD250}"/>
              </a:ext>
            </a:extLst>
          </p:cNvPr>
          <p:cNvSpPr/>
          <p:nvPr/>
        </p:nvSpPr>
        <p:spPr>
          <a:xfrm>
            <a:off x="1676133" y="2938452"/>
            <a:ext cx="1011815" cy="78996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hangingPunct="0">
              <a:lnSpc>
                <a:spcPct val="150000"/>
              </a:lnSpc>
            </a:pPr>
            <a:r>
              <a:rPr lang="en-US" altLang="zh-CN" sz="1600" kern="0" dirty="0">
                <a:latin typeface="Roboto"/>
                <a:ea typeface="Roboto"/>
                <a:cs typeface="Roboto"/>
                <a:sym typeface="Helvetica"/>
              </a:rPr>
              <a:t>Submit &amp;</a:t>
            </a:r>
          </a:p>
          <a:p>
            <a:pPr algn="just" hangingPunct="0">
              <a:lnSpc>
                <a:spcPct val="150000"/>
              </a:lnSpc>
            </a:pPr>
            <a:r>
              <a:rPr lang="en-US" altLang="zh-CN" sz="1600" kern="0" dirty="0">
                <a:latin typeface="Roboto"/>
                <a:ea typeface="Roboto"/>
                <a:cs typeface="Roboto"/>
                <a:sym typeface="Helvetica"/>
              </a:rPr>
              <a:t>monitor</a:t>
            </a:r>
          </a:p>
        </p:txBody>
      </p:sp>
      <p:grpSp>
        <p:nvGrpSpPr>
          <p:cNvPr id="14" name="组合 13">
            <a:extLst>
              <a:ext uri="{FF2B5EF4-FFF2-40B4-BE49-F238E27FC236}">
                <a16:creationId xmlns:a16="http://schemas.microsoft.com/office/drawing/2014/main" id="{F540B0C2-125F-43CE-BD23-61708E5CF605}"/>
              </a:ext>
            </a:extLst>
          </p:cNvPr>
          <p:cNvGrpSpPr/>
          <p:nvPr/>
        </p:nvGrpSpPr>
        <p:grpSpPr>
          <a:xfrm>
            <a:off x="478926" y="4689113"/>
            <a:ext cx="2311303" cy="584776"/>
            <a:chOff x="4285525" y="3899410"/>
            <a:chExt cx="960125" cy="344334"/>
          </a:xfrm>
        </p:grpSpPr>
        <p:sp>
          <p:nvSpPr>
            <p:cNvPr id="20" name="矩形: 剪去顶角 16">
              <a:extLst>
                <a:ext uri="{FF2B5EF4-FFF2-40B4-BE49-F238E27FC236}">
                  <a16:creationId xmlns:a16="http://schemas.microsoft.com/office/drawing/2014/main" id="{9F5637C4-C357-46FD-BB80-AB1952B365A7}"/>
                </a:ext>
              </a:extLst>
            </p:cNvPr>
            <p:cNvSpPr/>
            <p:nvPr/>
          </p:nvSpPr>
          <p:spPr>
            <a:xfrm>
              <a:off x="4332559" y="3938265"/>
              <a:ext cx="838597" cy="293547"/>
            </a:xfrm>
            <a:prstGeom prst="snip2SameRect">
              <a:avLst/>
            </a:prstGeom>
            <a:solidFill>
              <a:srgbClr val="076CB0"/>
            </a:solidFill>
            <a:ln w="19050" cap="flat">
              <a:solidFill>
                <a:srgbClr val="66B764"/>
              </a:solidFill>
              <a:prstDash val="solid"/>
              <a:miter lim="800000"/>
            </a:ln>
            <a:effectLst/>
            <a:sp3d/>
          </p:spPr>
          <p:txBody>
            <a:bodyPr rot="0" spcFirstLastPara="1" vert="horz" wrap="square" lIns="91439" tIns="91439" rIns="91439" bIns="91439" numCol="1" spcCol="38100" rtlCol="0" anchor="ctr">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Noto Sans S Chinese Medium"/>
                <a:cs typeface="Helvetica"/>
                <a:sym typeface="Helvetica"/>
              </a:endParaRPr>
            </a:p>
          </p:txBody>
        </p:sp>
        <p:sp>
          <p:nvSpPr>
            <p:cNvPr id="21" name="矩形 20">
              <a:extLst>
                <a:ext uri="{FF2B5EF4-FFF2-40B4-BE49-F238E27FC236}">
                  <a16:creationId xmlns:a16="http://schemas.microsoft.com/office/drawing/2014/main" id="{2F01BC7F-1F66-40FD-B17A-3A67E9B5F53C}"/>
                </a:ext>
              </a:extLst>
            </p:cNvPr>
            <p:cNvSpPr/>
            <p:nvPr/>
          </p:nvSpPr>
          <p:spPr>
            <a:xfrm>
              <a:off x="4285525" y="3899410"/>
              <a:ext cx="960125" cy="34433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1828800" hangingPunct="0">
                <a:defRPr/>
              </a:pPr>
              <a:r>
                <a:rPr lang="en-US" altLang="zh-CN" sz="1600" kern="0" dirty="0">
                  <a:latin typeface="Roboto"/>
                  <a:ea typeface="Roboto"/>
                  <a:cs typeface="Roboto"/>
                  <a:sym typeface="Helvetica"/>
                </a:rPr>
                <a:t>Stream Engine </a:t>
              </a:r>
            </a:p>
            <a:p>
              <a:pPr lvl="0" algn="ctr" defTabSz="1828800" hangingPunct="0">
                <a:defRPr/>
              </a:pPr>
              <a:r>
                <a:rPr lang="en-US" altLang="zh-CN" sz="1600" kern="0" dirty="0">
                  <a:latin typeface="Roboto"/>
                  <a:ea typeface="Roboto"/>
                  <a:cs typeface="Roboto"/>
                  <a:sym typeface="Helvetica"/>
                </a:rPr>
                <a:t>Connector</a:t>
              </a:r>
              <a:endParaRPr lang="zh-CN" altLang="en-US" sz="1600" kern="0" dirty="0">
                <a:latin typeface="Roboto"/>
                <a:cs typeface="Roboto"/>
                <a:sym typeface="Helvetica"/>
              </a:endParaRPr>
            </a:p>
          </p:txBody>
        </p:sp>
      </p:grpSp>
      <p:sp>
        <p:nvSpPr>
          <p:cNvPr id="15" name="矩形 14">
            <a:extLst>
              <a:ext uri="{FF2B5EF4-FFF2-40B4-BE49-F238E27FC236}">
                <a16:creationId xmlns:a16="http://schemas.microsoft.com/office/drawing/2014/main" id="{3804A419-B103-4ABF-A9C4-96EC39FF9B5D}"/>
              </a:ext>
            </a:extLst>
          </p:cNvPr>
          <p:cNvSpPr/>
          <p:nvPr/>
        </p:nvSpPr>
        <p:spPr>
          <a:xfrm>
            <a:off x="142830" y="647065"/>
            <a:ext cx="925606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Linkis Streaming Engine Computation Governance Solution</a:t>
            </a:r>
          </a:p>
        </p:txBody>
      </p:sp>
      <p:cxnSp>
        <p:nvCxnSpPr>
          <p:cNvPr id="16" name="直接连接符 15">
            <a:extLst>
              <a:ext uri="{FF2B5EF4-FFF2-40B4-BE49-F238E27FC236}">
                <a16:creationId xmlns:a16="http://schemas.microsoft.com/office/drawing/2014/main" id="{AFB37B53-3E2D-48E3-856C-3B84BC4ABAB4}"/>
              </a:ext>
            </a:extLst>
          </p:cNvPr>
          <p:cNvCxnSpPr>
            <a:cxnSpLocks/>
          </p:cNvCxnSpPr>
          <p:nvPr/>
        </p:nvCxnSpPr>
        <p:spPr>
          <a:xfrm>
            <a:off x="89156" y="1147642"/>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92447C18-BC1D-4D84-B081-47DDD90BD5DD}"/>
              </a:ext>
            </a:extLst>
          </p:cNvPr>
          <p:cNvSpPr/>
          <p:nvPr/>
        </p:nvSpPr>
        <p:spPr>
          <a:xfrm>
            <a:off x="205703" y="1347696"/>
            <a:ext cx="11822977" cy="7078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Linkis provides a unified interface for submit and operate streaming apps.</a:t>
            </a:r>
          </a:p>
          <a:p>
            <a:r>
              <a:rPr lang="en-US" altLang="zh-CN" sz="2000" dirty="0"/>
              <a:t>Take the advantage of CGS architecture to solve CG problems such as multi-tenant, high availability, etc.</a:t>
            </a:r>
          </a:p>
        </p:txBody>
      </p:sp>
      <p:pic>
        <p:nvPicPr>
          <p:cNvPr id="18" name="图片 17">
            <a:extLst>
              <a:ext uri="{FF2B5EF4-FFF2-40B4-BE49-F238E27FC236}">
                <a16:creationId xmlns:a16="http://schemas.microsoft.com/office/drawing/2014/main" id="{ED043CAD-C3E1-4F78-9946-8181A425A357}"/>
              </a:ext>
            </a:extLst>
          </p:cNvPr>
          <p:cNvPicPr>
            <a:picLocks noChangeAspect="1"/>
          </p:cNvPicPr>
          <p:nvPr/>
        </p:nvPicPr>
        <p:blipFill>
          <a:blip r:embed="rId3"/>
          <a:stretch>
            <a:fillRect/>
          </a:stretch>
        </p:blipFill>
        <p:spPr>
          <a:xfrm>
            <a:off x="3067621" y="2521332"/>
            <a:ext cx="8981549" cy="3651018"/>
          </a:xfrm>
          <a:prstGeom prst="rect">
            <a:avLst/>
          </a:prstGeom>
          <a:solidFill>
            <a:schemeClr val="bg1"/>
          </a:solidFill>
        </p:spPr>
      </p:pic>
      <p:sp>
        <p:nvSpPr>
          <p:cNvPr id="19" name="矩形 18">
            <a:extLst>
              <a:ext uri="{FF2B5EF4-FFF2-40B4-BE49-F238E27FC236}">
                <a16:creationId xmlns:a16="http://schemas.microsoft.com/office/drawing/2014/main" id="{F6B62A32-8C5C-49E6-8CCE-FD31A5B5AEE3}"/>
              </a:ext>
            </a:extLst>
          </p:cNvPr>
          <p:cNvSpPr/>
          <p:nvPr/>
        </p:nvSpPr>
        <p:spPr>
          <a:xfrm>
            <a:off x="6660359" y="3171096"/>
            <a:ext cx="1595309" cy="307777"/>
          </a:xfrm>
          <a:prstGeom prst="rect">
            <a:avLst/>
          </a:prstGeom>
          <a:solidFill>
            <a:schemeClr val="accent5">
              <a:lumMod val="75000"/>
            </a:schemeClr>
          </a:solidFill>
          <a:ln w="38100">
            <a:solidFill>
              <a:schemeClr val="accent2"/>
            </a:solid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a:t>Submit &amp; Operate</a:t>
            </a:r>
            <a:endParaRPr lang="zh-CN" altLang="en-US" sz="1400" dirty="0"/>
          </a:p>
        </p:txBody>
      </p:sp>
    </p:spTree>
    <p:extLst>
      <p:ext uri="{BB962C8B-B14F-4D97-AF65-F5344CB8AC3E}">
        <p14:creationId xmlns:p14="http://schemas.microsoft.com/office/powerpoint/2010/main" val="2359764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6241145-F8AF-45FD-912D-EB9C718F9960}"/>
              </a:ext>
            </a:extLst>
          </p:cNvPr>
          <p:cNvSpPr/>
          <p:nvPr/>
        </p:nvSpPr>
        <p:spPr>
          <a:xfrm>
            <a:off x="193374" y="73721"/>
            <a:ext cx="8510663" cy="523220"/>
          </a:xfrm>
          <a:prstGeom prst="rect">
            <a:avLst/>
          </a:prstGeom>
        </p:spPr>
        <p:txBody>
          <a:bodyPr wrap="square">
            <a:spAutoFit/>
          </a:bodyPr>
          <a:lstStyle/>
          <a:p>
            <a:r>
              <a:rPr lang="en-US" altLang="zh-CN" sz="2800" dirty="0"/>
              <a:t>Linkis OLTP Engine Computation Governance Solution</a:t>
            </a:r>
          </a:p>
        </p:txBody>
      </p:sp>
      <p:cxnSp>
        <p:nvCxnSpPr>
          <p:cNvPr id="3" name="直接连接符 2">
            <a:extLst>
              <a:ext uri="{FF2B5EF4-FFF2-40B4-BE49-F238E27FC236}">
                <a16:creationId xmlns:a16="http://schemas.microsoft.com/office/drawing/2014/main" id="{D168F203-F843-45F0-964C-3026C9A2D36C}"/>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8DCE262-550F-4369-8CCA-AABD00B8FC90}"/>
              </a:ext>
            </a:extLst>
          </p:cNvPr>
          <p:cNvSpPr/>
          <p:nvPr/>
        </p:nvSpPr>
        <p:spPr>
          <a:xfrm>
            <a:off x="256247" y="678102"/>
            <a:ext cx="11822977" cy="1015663"/>
          </a:xfrm>
          <a:prstGeom prst="rect">
            <a:avLst/>
          </a:prstGeom>
        </p:spPr>
        <p:txBody>
          <a:bodyPr wrap="square">
            <a:spAutoFit/>
          </a:bodyPr>
          <a:lstStyle/>
          <a:p>
            <a:r>
              <a:rPr lang="en-US" altLang="zh-CN" sz="2000" dirty="0"/>
              <a:t>For OLTP engines, Linkis currently use </a:t>
            </a:r>
            <a:r>
              <a:rPr lang="en-US" altLang="zh-CN" sz="2000" dirty="0" err="1"/>
              <a:t>JdbcEC</a:t>
            </a:r>
            <a:r>
              <a:rPr lang="en-US" altLang="zh-CN" sz="2000" dirty="0"/>
              <a:t> to provide the JDBC interface. </a:t>
            </a:r>
          </a:p>
          <a:p>
            <a:r>
              <a:rPr lang="en-US" altLang="zh-CN" sz="2000" dirty="0"/>
              <a:t>Take the advantage of CGS architecture to solve CG problems.</a:t>
            </a:r>
          </a:p>
          <a:p>
            <a:r>
              <a:rPr lang="en-US" altLang="zh-CN" sz="2000" dirty="0" err="1"/>
              <a:t>JdbcEC</a:t>
            </a:r>
            <a:r>
              <a:rPr lang="en-US" altLang="zh-CN" sz="2000" dirty="0"/>
              <a:t> can also support other JDBC enabled, non-OLTP engines, such as Presto.</a:t>
            </a:r>
          </a:p>
        </p:txBody>
      </p:sp>
      <p:grpSp>
        <p:nvGrpSpPr>
          <p:cNvPr id="5" name="组合 4">
            <a:extLst>
              <a:ext uri="{FF2B5EF4-FFF2-40B4-BE49-F238E27FC236}">
                <a16:creationId xmlns:a16="http://schemas.microsoft.com/office/drawing/2014/main" id="{0418119E-690E-40CB-8886-47E354993E7A}"/>
              </a:ext>
            </a:extLst>
          </p:cNvPr>
          <p:cNvGrpSpPr/>
          <p:nvPr/>
        </p:nvGrpSpPr>
        <p:grpSpPr>
          <a:xfrm>
            <a:off x="6887213" y="2405229"/>
            <a:ext cx="2055525" cy="1050144"/>
            <a:chOff x="8621077" y="3306618"/>
            <a:chExt cx="2055525" cy="658027"/>
          </a:xfrm>
        </p:grpSpPr>
        <p:sp>
          <p:nvSpPr>
            <p:cNvPr id="6" name="矩形: 圆角 5">
              <a:extLst>
                <a:ext uri="{FF2B5EF4-FFF2-40B4-BE49-F238E27FC236}">
                  <a16:creationId xmlns:a16="http://schemas.microsoft.com/office/drawing/2014/main" id="{D8CD2616-7BB4-4959-9B3A-195285179A31}"/>
                </a:ext>
              </a:extLst>
            </p:cNvPr>
            <p:cNvSpPr/>
            <p:nvPr/>
          </p:nvSpPr>
          <p:spPr>
            <a:xfrm>
              <a:off x="8621077" y="3306618"/>
              <a:ext cx="2055525" cy="658027"/>
            </a:xfrm>
            <a:prstGeom prst="roundRect">
              <a:avLst/>
            </a:prstGeom>
            <a:solidFill>
              <a:srgbClr val="076CB0"/>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effectLst/>
                <a:uLnTx/>
                <a:uFillTx/>
                <a:latin typeface="Roboto"/>
                <a:cs typeface="Roboto"/>
                <a:sym typeface="Roboto"/>
              </a:endParaRPr>
            </a:p>
          </p:txBody>
        </p:sp>
        <p:sp>
          <p:nvSpPr>
            <p:cNvPr id="7" name="矩形 6">
              <a:extLst>
                <a:ext uri="{FF2B5EF4-FFF2-40B4-BE49-F238E27FC236}">
                  <a16:creationId xmlns:a16="http://schemas.microsoft.com/office/drawing/2014/main" id="{650023DF-FB7D-4C70-8FA7-4AA4CADC9234}"/>
                </a:ext>
              </a:extLst>
            </p:cNvPr>
            <p:cNvSpPr/>
            <p:nvPr/>
          </p:nvSpPr>
          <p:spPr>
            <a:xfrm>
              <a:off x="8621078" y="3474687"/>
              <a:ext cx="2055524" cy="366423"/>
            </a:xfrm>
            <a:prstGeom prst="rect">
              <a:avLst/>
            </a:prstGeom>
          </p:spPr>
          <p:txBody>
            <a:bodyPr wrap="square">
              <a:sp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Roboto"/>
                  <a:ea typeface="Roboto"/>
                  <a:cs typeface="Roboto"/>
                  <a:sym typeface="Helvetica"/>
                </a:rPr>
                <a:t>Original Engine Client</a:t>
              </a:r>
              <a:endParaRPr kumimoji="0" lang="zh-CN" altLang="en-US" sz="1600" b="1" i="0" u="none" strike="noStrike" kern="0" cap="none" spc="0" normalizeH="0" baseline="0" noProof="0" dirty="0">
                <a:ln>
                  <a:noFill/>
                </a:ln>
                <a:effectLst/>
                <a:uLnTx/>
                <a:uFillTx/>
                <a:latin typeface="Roboto"/>
                <a:cs typeface="Roboto"/>
                <a:sym typeface="Roboto"/>
              </a:endParaRPr>
            </a:p>
          </p:txBody>
        </p:sp>
      </p:grpSp>
      <p:sp>
        <p:nvSpPr>
          <p:cNvPr id="8" name="矩形 7">
            <a:extLst>
              <a:ext uri="{FF2B5EF4-FFF2-40B4-BE49-F238E27FC236}">
                <a16:creationId xmlns:a16="http://schemas.microsoft.com/office/drawing/2014/main" id="{964C5B43-5928-4B30-97E0-C41B9A3E83A2}"/>
              </a:ext>
            </a:extLst>
          </p:cNvPr>
          <p:cNvSpPr/>
          <p:nvPr/>
        </p:nvSpPr>
        <p:spPr>
          <a:xfrm>
            <a:off x="6887214" y="3455379"/>
            <a:ext cx="2055524" cy="675825"/>
          </a:xfrm>
          <a:prstGeom prst="rect">
            <a:avLst/>
          </a:prstGeom>
          <a:solidFill>
            <a:srgbClr val="076CB0"/>
          </a:solidFill>
          <a:ln w="25400" cap="flat">
            <a:solidFill>
              <a:srgbClr val="66B764"/>
            </a:solidFill>
            <a:prstDash val="solid"/>
            <a:miter lim="800000"/>
          </a:ln>
          <a:effectLst/>
          <a:sp3d/>
        </p:spPr>
        <p:txBody>
          <a:bodyPr rot="0" spcFirstLastPara="1" vertOverflow="overflow" horzOverflow="overflow" vert="horz" wrap="square" lIns="91439" tIns="91439" rIns="91439" bIns="91439" numCol="1" spcCol="38100" rtlCol="0" anchor="ctr">
            <a:no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effectLst/>
                <a:uLnTx/>
                <a:uFillTx/>
                <a:latin typeface="Roboto"/>
                <a:ea typeface="Roboto"/>
                <a:cs typeface="Roboto"/>
                <a:sym typeface="Helvetica"/>
              </a:rPr>
              <a:t>Linkis Client Sidecar</a:t>
            </a:r>
            <a:endParaRPr kumimoji="0" lang="zh-CN" altLang="en-US" sz="1800" b="0" i="0" u="none" strike="noStrike" kern="0" cap="none" spc="0" normalizeH="0" baseline="0" noProof="0" dirty="0">
              <a:ln>
                <a:noFill/>
              </a:ln>
              <a:effectLst/>
              <a:uLnTx/>
              <a:uFillTx/>
              <a:latin typeface="Roboto"/>
              <a:cs typeface="Roboto"/>
              <a:sym typeface="Helvetica"/>
            </a:endParaRPr>
          </a:p>
        </p:txBody>
      </p:sp>
      <p:sp>
        <p:nvSpPr>
          <p:cNvPr id="9" name="矩形: 剪去顶角 34">
            <a:extLst>
              <a:ext uri="{FF2B5EF4-FFF2-40B4-BE49-F238E27FC236}">
                <a16:creationId xmlns:a16="http://schemas.microsoft.com/office/drawing/2014/main" id="{1B200AA8-5B6C-4325-BE7F-D6CE48C41BF0}"/>
              </a:ext>
            </a:extLst>
          </p:cNvPr>
          <p:cNvSpPr/>
          <p:nvPr/>
        </p:nvSpPr>
        <p:spPr>
          <a:xfrm>
            <a:off x="6894281" y="4145479"/>
            <a:ext cx="2048457" cy="858708"/>
          </a:xfrm>
          <a:prstGeom prst="snip2SameRect">
            <a:avLst/>
          </a:prstGeom>
          <a:solidFill>
            <a:srgbClr val="076CB0"/>
          </a:solidFill>
          <a:ln w="19050" cap="flat">
            <a:solidFill>
              <a:srgbClr val="66B764"/>
            </a:solid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Noto Sans S Chinese Medium"/>
              <a:cs typeface="Helvetica"/>
              <a:sym typeface="Helvetica"/>
            </a:endParaRPr>
          </a:p>
        </p:txBody>
      </p:sp>
      <p:sp>
        <p:nvSpPr>
          <p:cNvPr id="10" name="矩形 9">
            <a:extLst>
              <a:ext uri="{FF2B5EF4-FFF2-40B4-BE49-F238E27FC236}">
                <a16:creationId xmlns:a16="http://schemas.microsoft.com/office/drawing/2014/main" id="{46D979A3-F8F5-4BAE-9CFB-4DF713F6BBDF}"/>
              </a:ext>
            </a:extLst>
          </p:cNvPr>
          <p:cNvSpPr/>
          <p:nvPr/>
        </p:nvSpPr>
        <p:spPr>
          <a:xfrm>
            <a:off x="6894280" y="4173190"/>
            <a:ext cx="2048457" cy="830997"/>
          </a:xfrm>
          <a:prstGeom prst="rect">
            <a:avLst/>
          </a:prstGeom>
        </p:spPr>
        <p:txBody>
          <a:bodyPr wrap="square">
            <a:spAutoFit/>
          </a:bodyPr>
          <a:lstStyle/>
          <a:p>
            <a:pPr algn="ctr" defTabSz="1828800" hangingPunct="0"/>
            <a:r>
              <a:rPr lang="en-US" altLang="zh-CN" sz="1600" kern="0" dirty="0">
                <a:latin typeface="+mj-ea"/>
                <a:ea typeface="Noto Sans S Chinese Medium"/>
                <a:cs typeface="Roboto"/>
                <a:sym typeface="Helvetica"/>
              </a:rPr>
              <a:t>Computation Policy</a:t>
            </a:r>
          </a:p>
          <a:p>
            <a:pPr algn="ctr" defTabSz="1828800" hangingPunct="0"/>
            <a:r>
              <a:rPr lang="en-US" altLang="zh-CN" sz="1600" kern="0" dirty="0">
                <a:latin typeface="+mj-ea"/>
                <a:ea typeface="Noto Sans S Chinese Medium"/>
                <a:cs typeface="Roboto"/>
                <a:sym typeface="Helvetica"/>
              </a:rPr>
              <a:t>(A/B, Load balance, Multi-active, etc.) </a:t>
            </a:r>
            <a:endParaRPr lang="zh-CN" altLang="en-US" sz="1600" kern="0" dirty="0">
              <a:latin typeface="+mj-ea"/>
              <a:ea typeface="Noto Sans S Chinese Medium"/>
              <a:cs typeface="Roboto"/>
              <a:sym typeface="Helvetica"/>
            </a:endParaRPr>
          </a:p>
        </p:txBody>
      </p:sp>
      <p:sp>
        <p:nvSpPr>
          <p:cNvPr id="11" name="矩形: 圆角 10">
            <a:extLst>
              <a:ext uri="{FF2B5EF4-FFF2-40B4-BE49-F238E27FC236}">
                <a16:creationId xmlns:a16="http://schemas.microsoft.com/office/drawing/2014/main" id="{A07C7648-CBCF-486D-B053-A4AF9EB2036A}"/>
              </a:ext>
            </a:extLst>
          </p:cNvPr>
          <p:cNvSpPr/>
          <p:nvPr/>
        </p:nvSpPr>
        <p:spPr>
          <a:xfrm>
            <a:off x="6885045" y="5323516"/>
            <a:ext cx="2055524" cy="494145"/>
          </a:xfrm>
          <a:prstGeom prst="roundRect">
            <a:avLst/>
          </a:prstGeom>
          <a:solidFill>
            <a:srgbClr val="076CB0"/>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rmAutofit lnSpcReduction="10000"/>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effectLst/>
                <a:uLnTx/>
                <a:uFillTx/>
                <a:latin typeface="Roboto"/>
                <a:ea typeface="Roboto"/>
                <a:cs typeface="Roboto"/>
                <a:sym typeface="Helvetica"/>
              </a:rPr>
              <a:t>Engine Cluster</a:t>
            </a:r>
            <a:endParaRPr kumimoji="0" lang="zh-CN" altLang="en-US" sz="1800" b="0" i="0" u="none" strike="noStrike" kern="0" cap="none" spc="0" normalizeH="0" baseline="0" noProof="0" dirty="0">
              <a:ln>
                <a:noFill/>
              </a:ln>
              <a:effectLst/>
              <a:uLnTx/>
              <a:uFillTx/>
              <a:latin typeface="Roboto"/>
              <a:cs typeface="Roboto"/>
              <a:sym typeface="Helvetica"/>
            </a:endParaRPr>
          </a:p>
        </p:txBody>
      </p:sp>
      <p:cxnSp>
        <p:nvCxnSpPr>
          <p:cNvPr id="12" name="直接箭头连接符 11">
            <a:extLst>
              <a:ext uri="{FF2B5EF4-FFF2-40B4-BE49-F238E27FC236}">
                <a16:creationId xmlns:a16="http://schemas.microsoft.com/office/drawing/2014/main" id="{FDE6B55B-2423-46C2-837D-CC9A932BBFCC}"/>
              </a:ext>
            </a:extLst>
          </p:cNvPr>
          <p:cNvCxnSpPr>
            <a:cxnSpLocks/>
            <a:stCxn id="10" idx="2"/>
            <a:endCxn id="11" idx="0"/>
          </p:cNvCxnSpPr>
          <p:nvPr/>
        </p:nvCxnSpPr>
        <p:spPr>
          <a:xfrm flipV="1">
            <a:off x="7783630" y="5323516"/>
            <a:ext cx="129177" cy="173114"/>
          </a:xfrm>
          <a:prstGeom prst="straightConnector1">
            <a:avLst/>
          </a:prstGeom>
          <a:noFill/>
          <a:ln w="50800" cap="flat">
            <a:solidFill>
              <a:srgbClr val="66B764"/>
            </a:solidFill>
            <a:prstDash val="solid"/>
            <a:miter lim="800000"/>
            <a:tailEnd type="triangle"/>
          </a:ln>
          <a:effectLst/>
          <a:sp3d/>
        </p:spPr>
      </p:cxnSp>
      <p:sp>
        <p:nvSpPr>
          <p:cNvPr id="13" name="矩形 12">
            <a:extLst>
              <a:ext uri="{FF2B5EF4-FFF2-40B4-BE49-F238E27FC236}">
                <a16:creationId xmlns:a16="http://schemas.microsoft.com/office/drawing/2014/main" id="{0984CD1F-F6AB-4C3B-98DA-DD9A002D994F}"/>
              </a:ext>
            </a:extLst>
          </p:cNvPr>
          <p:cNvSpPr/>
          <p:nvPr/>
        </p:nvSpPr>
        <p:spPr>
          <a:xfrm>
            <a:off x="6710925" y="1774926"/>
            <a:ext cx="2393604" cy="369332"/>
          </a:xfrm>
          <a:prstGeom prst="rect">
            <a:avLst/>
          </a:prstGeom>
          <a:solidFill>
            <a:schemeClr val="accent5">
              <a:lumMod val="75000"/>
            </a:schemeClr>
          </a:solidFill>
          <a:ln w="38100">
            <a:solidFill>
              <a:schemeClr val="accent2"/>
            </a:solidFill>
          </a:ln>
        </p:spPr>
        <p:txBody>
          <a:bodyPr wrap="square">
            <a:spAutoFit/>
          </a:bodyPr>
          <a:lstStyle/>
          <a:p>
            <a:r>
              <a:rPr lang="en-US" altLang="zh-CN" dirty="0"/>
              <a:t>Rich Client in progress</a:t>
            </a:r>
            <a:endParaRPr lang="zh-CN" altLang="en-US" dirty="0"/>
          </a:p>
        </p:txBody>
      </p:sp>
      <p:pic>
        <p:nvPicPr>
          <p:cNvPr id="14" name="图片 13">
            <a:extLst>
              <a:ext uri="{FF2B5EF4-FFF2-40B4-BE49-F238E27FC236}">
                <a16:creationId xmlns:a16="http://schemas.microsoft.com/office/drawing/2014/main" id="{77BBFBFD-BE8D-497C-B953-8554A7F340A1}"/>
              </a:ext>
            </a:extLst>
          </p:cNvPr>
          <p:cNvPicPr>
            <a:picLocks noChangeAspect="1"/>
          </p:cNvPicPr>
          <p:nvPr/>
        </p:nvPicPr>
        <p:blipFill>
          <a:blip r:embed="rId3"/>
          <a:stretch>
            <a:fillRect/>
          </a:stretch>
        </p:blipFill>
        <p:spPr>
          <a:xfrm>
            <a:off x="635453" y="1693766"/>
            <a:ext cx="3530147" cy="4341732"/>
          </a:xfrm>
          <a:prstGeom prst="rect">
            <a:avLst/>
          </a:prstGeom>
        </p:spPr>
      </p:pic>
    </p:spTree>
    <p:extLst>
      <p:ext uri="{BB962C8B-B14F-4D97-AF65-F5344CB8AC3E}">
        <p14:creationId xmlns:p14="http://schemas.microsoft.com/office/powerpoint/2010/main" val="1530376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C0908CB-C63D-4EBC-97E6-9551679BD817}"/>
              </a:ext>
            </a:extLst>
          </p:cNvPr>
          <p:cNvSpPr/>
          <p:nvPr/>
        </p:nvSpPr>
        <p:spPr>
          <a:xfrm>
            <a:off x="193374" y="73721"/>
            <a:ext cx="3060453" cy="523220"/>
          </a:xfrm>
          <a:prstGeom prst="rect">
            <a:avLst/>
          </a:prstGeom>
        </p:spPr>
        <p:txBody>
          <a:bodyPr wrap="none">
            <a:spAutoFit/>
          </a:bodyPr>
          <a:lstStyle/>
          <a:p>
            <a:r>
              <a:rPr lang="en-US" altLang="zh-CN" sz="2800" dirty="0"/>
              <a:t>Linkis Orchestrator</a:t>
            </a:r>
          </a:p>
        </p:txBody>
      </p:sp>
      <p:cxnSp>
        <p:nvCxnSpPr>
          <p:cNvPr id="3" name="直接连接符 2">
            <a:extLst>
              <a:ext uri="{FF2B5EF4-FFF2-40B4-BE49-F238E27FC236}">
                <a16:creationId xmlns:a16="http://schemas.microsoft.com/office/drawing/2014/main" id="{A535C988-8302-4C26-888A-736F8D87EBA6}"/>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标题 7">
            <a:extLst>
              <a:ext uri="{FF2B5EF4-FFF2-40B4-BE49-F238E27FC236}">
                <a16:creationId xmlns:a16="http://schemas.microsoft.com/office/drawing/2014/main" id="{CCCEB023-4564-4B05-AA1D-8F9B73B1C01C}"/>
              </a:ext>
            </a:extLst>
          </p:cNvPr>
          <p:cNvSpPr txBox="1">
            <a:spLocks/>
          </p:cNvSpPr>
          <p:nvPr/>
        </p:nvSpPr>
        <p:spPr>
          <a:xfrm>
            <a:off x="201661" y="570945"/>
            <a:ext cx="11990339" cy="538843"/>
          </a:xfrm>
          <a:prstGeom prst="rect">
            <a:avLst/>
          </a:prstGeom>
        </p:spPr>
        <p:txBody>
          <a:bodyPr/>
          <a:lstStyle>
            <a:lvl1pPr marL="0" marR="0" indent="0" algn="l" defTabSz="914400" rtl="0" eaLnBrk="1" latinLnBrk="0" hangingPunct="1">
              <a:lnSpc>
                <a:spcPct val="130000"/>
              </a:lnSpc>
              <a:spcBef>
                <a:spcPts val="0"/>
              </a:spcBef>
              <a:spcAft>
                <a:spcPts val="0"/>
              </a:spcAft>
              <a:buClrTx/>
              <a:buSzTx/>
              <a:buFontTx/>
              <a:buNone/>
              <a:tabLst/>
              <a:defRPr sz="3200" b="0" i="0" u="none" strike="noStrike" cap="none" spc="0" baseline="0">
                <a:ln>
                  <a:noFill/>
                </a:ln>
                <a:solidFill>
                  <a:srgbClr val="FFFFFF"/>
                </a:solidFill>
                <a:uFillTx/>
                <a:latin typeface="+mj-ea"/>
                <a:ea typeface="+mj-ea"/>
                <a:cs typeface="Lato" panose="020F0502020204030203" pitchFamily="34" charset="0"/>
                <a:sym typeface="Helvetica"/>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9pPr>
          </a:lstStyle>
          <a:p>
            <a:r>
              <a:rPr lang="en-US" altLang="zh-CN" sz="2400" dirty="0">
                <a:solidFill>
                  <a:schemeClr val="tx1"/>
                </a:solidFill>
              </a:rPr>
              <a:t>Computation strategy based on Linkis Orchestrator.</a:t>
            </a:r>
          </a:p>
        </p:txBody>
      </p:sp>
      <p:pic>
        <p:nvPicPr>
          <p:cNvPr id="5" name="图片 4">
            <a:extLst>
              <a:ext uri="{FF2B5EF4-FFF2-40B4-BE49-F238E27FC236}">
                <a16:creationId xmlns:a16="http://schemas.microsoft.com/office/drawing/2014/main" id="{D22C4FCB-3527-4F1D-AE04-0F6F5E452D45}"/>
              </a:ext>
            </a:extLst>
          </p:cNvPr>
          <p:cNvPicPr>
            <a:picLocks noChangeAspect="1"/>
          </p:cNvPicPr>
          <p:nvPr/>
        </p:nvPicPr>
        <p:blipFill>
          <a:blip r:embed="rId3"/>
          <a:stretch>
            <a:fillRect/>
          </a:stretch>
        </p:blipFill>
        <p:spPr>
          <a:xfrm>
            <a:off x="2212447" y="1242302"/>
            <a:ext cx="9769114" cy="4739132"/>
          </a:xfrm>
          <a:prstGeom prst="rect">
            <a:avLst/>
          </a:prstGeom>
        </p:spPr>
      </p:pic>
      <p:pic>
        <p:nvPicPr>
          <p:cNvPr id="6" name="图片 5">
            <a:extLst>
              <a:ext uri="{FF2B5EF4-FFF2-40B4-BE49-F238E27FC236}">
                <a16:creationId xmlns:a16="http://schemas.microsoft.com/office/drawing/2014/main" id="{4D28C321-5F27-47E8-A2A9-D4C907E98190}"/>
              </a:ext>
            </a:extLst>
          </p:cNvPr>
          <p:cNvPicPr>
            <a:picLocks noChangeAspect="1"/>
          </p:cNvPicPr>
          <p:nvPr/>
        </p:nvPicPr>
        <p:blipFill>
          <a:blip r:embed="rId4"/>
          <a:stretch>
            <a:fillRect/>
          </a:stretch>
        </p:blipFill>
        <p:spPr>
          <a:xfrm>
            <a:off x="290561" y="1242302"/>
            <a:ext cx="1754195" cy="4739132"/>
          </a:xfrm>
          <a:prstGeom prst="rect">
            <a:avLst/>
          </a:prstGeom>
        </p:spPr>
      </p:pic>
    </p:spTree>
    <p:extLst>
      <p:ext uri="{BB962C8B-B14F-4D97-AF65-F5344CB8AC3E}">
        <p14:creationId xmlns:p14="http://schemas.microsoft.com/office/powerpoint/2010/main" val="234295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2860BB-7CA6-4043-A0D8-790CB84CA201}"/>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a:t>Agenda</a:t>
            </a:r>
            <a:endParaRPr kumimoji="1" lang="zh-CN" altLang="en-US" dirty="0"/>
          </a:p>
        </p:txBody>
      </p:sp>
      <p:sp>
        <p:nvSpPr>
          <p:cNvPr id="3" name="文本框 2">
            <a:extLst>
              <a:ext uri="{FF2B5EF4-FFF2-40B4-BE49-F238E27FC236}">
                <a16:creationId xmlns:a16="http://schemas.microsoft.com/office/drawing/2014/main" id="{87B49DF3-E674-4D23-A113-2E1263817D93}"/>
              </a:ext>
            </a:extLst>
          </p:cNvPr>
          <p:cNvSpPr txBox="1"/>
          <p:nvPr/>
        </p:nvSpPr>
        <p:spPr>
          <a:xfrm>
            <a:off x="1121674" y="1912671"/>
            <a:ext cx="8208443" cy="2677656"/>
          </a:xfrm>
          <a:prstGeom prst="rect">
            <a:avLst/>
          </a:prstGeom>
          <a:noFill/>
        </p:spPr>
        <p:txBody>
          <a:bodyPr wrap="square" rtlCol="0">
            <a:spAutoFit/>
          </a:bodyPr>
          <a:lstStyle/>
          <a:p>
            <a:pPr marL="342900" indent="-342900">
              <a:buAutoNum type="arabicPeriod"/>
            </a:pPr>
            <a:r>
              <a:rPr lang="en-US" altLang="zh-CN" sz="2800" dirty="0"/>
              <a:t>What’s computation governance problems?</a:t>
            </a:r>
          </a:p>
          <a:p>
            <a:pPr marL="342900" indent="-342900">
              <a:buAutoNum type="arabicPeriod"/>
            </a:pPr>
            <a:r>
              <a:rPr lang="en-US" altLang="zh-CN" sz="2800" dirty="0"/>
              <a:t>What’s Linkis?</a:t>
            </a:r>
          </a:p>
          <a:p>
            <a:pPr marL="342900" indent="-342900">
              <a:buAutoNum type="arabicPeriod"/>
            </a:pPr>
            <a:r>
              <a:rPr lang="en-US" altLang="zh-CN" sz="2800" dirty="0"/>
              <a:t>Computation governance problems &amp; solutions</a:t>
            </a:r>
          </a:p>
          <a:p>
            <a:pPr marL="342900" indent="-342900">
              <a:buAutoNum type="arabicPeriod"/>
            </a:pPr>
            <a:r>
              <a:rPr lang="en-US" altLang="zh-CN" sz="2800" dirty="0"/>
              <a:t>Use cases</a:t>
            </a:r>
          </a:p>
          <a:p>
            <a:pPr marL="342900" indent="-342900">
              <a:buFontTx/>
              <a:buAutoNum type="arabicPeriod"/>
            </a:pPr>
            <a:r>
              <a:rPr lang="en-US" altLang="zh-CN" sz="2800" dirty="0"/>
              <a:t>Community</a:t>
            </a:r>
          </a:p>
          <a:p>
            <a:pPr marL="342900" indent="-342900">
              <a:buAutoNum type="arabicPeriod"/>
            </a:pPr>
            <a:r>
              <a:rPr lang="en-US" altLang="zh-CN" sz="2800" dirty="0"/>
              <a:t>Future planning</a:t>
            </a:r>
            <a:endParaRPr lang="zh-CN" altLang="en-US" sz="2800" dirty="0"/>
          </a:p>
        </p:txBody>
      </p:sp>
    </p:spTree>
    <p:extLst>
      <p:ext uri="{BB962C8B-B14F-4D97-AF65-F5344CB8AC3E}">
        <p14:creationId xmlns:p14="http://schemas.microsoft.com/office/powerpoint/2010/main" val="30508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7">
            <a:extLst>
              <a:ext uri="{FF2B5EF4-FFF2-40B4-BE49-F238E27FC236}">
                <a16:creationId xmlns:a16="http://schemas.microsoft.com/office/drawing/2014/main" id="{9E91B76A-2323-434A-8D6D-4595D937694E}"/>
              </a:ext>
            </a:extLst>
          </p:cNvPr>
          <p:cNvSpPr txBox="1">
            <a:spLocks/>
          </p:cNvSpPr>
          <p:nvPr/>
        </p:nvSpPr>
        <p:spPr>
          <a:xfrm>
            <a:off x="201661" y="570945"/>
            <a:ext cx="11990339" cy="538843"/>
          </a:xfrm>
          <a:prstGeom prst="rect">
            <a:avLst/>
          </a:prstGeom>
        </p:spPr>
        <p:txBody>
          <a:bodyPr/>
          <a:lstStyle>
            <a:lvl1pPr marL="0" marR="0" indent="0" algn="l" defTabSz="914400" rtl="0" eaLnBrk="1" latinLnBrk="0" hangingPunct="1">
              <a:lnSpc>
                <a:spcPct val="130000"/>
              </a:lnSpc>
              <a:spcBef>
                <a:spcPts val="0"/>
              </a:spcBef>
              <a:spcAft>
                <a:spcPts val="0"/>
              </a:spcAft>
              <a:buClrTx/>
              <a:buSzTx/>
              <a:buFontTx/>
              <a:buNone/>
              <a:tabLst/>
              <a:defRPr sz="3200" b="0" i="0" u="none" strike="noStrike" cap="none" spc="0" baseline="0">
                <a:ln>
                  <a:noFill/>
                </a:ln>
                <a:solidFill>
                  <a:srgbClr val="FFFFFF"/>
                </a:solidFill>
                <a:uFillTx/>
                <a:latin typeface="+mj-ea"/>
                <a:ea typeface="+mj-ea"/>
                <a:cs typeface="Lato" panose="020F0502020204030203" pitchFamily="34" charset="0"/>
                <a:sym typeface="Helvetica"/>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9pPr>
          </a:lstStyle>
          <a:p>
            <a:r>
              <a:rPr lang="en-US" altLang="zh-CN" sz="2400" dirty="0">
                <a:solidFill>
                  <a:schemeClr val="tx1"/>
                </a:solidFill>
              </a:rPr>
              <a:t>PES: Public Enhancement Services such as data source, material, and context services.</a:t>
            </a:r>
          </a:p>
        </p:txBody>
      </p:sp>
      <p:pic>
        <p:nvPicPr>
          <p:cNvPr id="3" name="图片 2">
            <a:extLst>
              <a:ext uri="{FF2B5EF4-FFF2-40B4-BE49-F238E27FC236}">
                <a16:creationId xmlns:a16="http://schemas.microsoft.com/office/drawing/2014/main" id="{DEECB7D8-44EB-4BCB-BAA6-9DC9A45881D4}"/>
              </a:ext>
            </a:extLst>
          </p:cNvPr>
          <p:cNvPicPr>
            <a:picLocks noChangeAspect="1"/>
          </p:cNvPicPr>
          <p:nvPr/>
        </p:nvPicPr>
        <p:blipFill>
          <a:blip r:embed="rId3"/>
          <a:stretch>
            <a:fillRect/>
          </a:stretch>
        </p:blipFill>
        <p:spPr>
          <a:xfrm>
            <a:off x="721426" y="1271366"/>
            <a:ext cx="8876407" cy="5301005"/>
          </a:xfrm>
          <a:prstGeom prst="rect">
            <a:avLst/>
          </a:prstGeom>
          <a:solidFill>
            <a:schemeClr val="bg1"/>
          </a:solidFill>
        </p:spPr>
      </p:pic>
      <p:sp>
        <p:nvSpPr>
          <p:cNvPr id="4" name="矩形 3">
            <a:extLst>
              <a:ext uri="{FF2B5EF4-FFF2-40B4-BE49-F238E27FC236}">
                <a16:creationId xmlns:a16="http://schemas.microsoft.com/office/drawing/2014/main" id="{4C412B1D-6438-4FE5-822E-E601D89E5FAB}"/>
              </a:ext>
            </a:extLst>
          </p:cNvPr>
          <p:cNvSpPr/>
          <p:nvPr/>
        </p:nvSpPr>
        <p:spPr>
          <a:xfrm>
            <a:off x="193374" y="73721"/>
            <a:ext cx="7552067" cy="523220"/>
          </a:xfrm>
          <a:prstGeom prst="rect">
            <a:avLst/>
          </a:prstGeom>
        </p:spPr>
        <p:txBody>
          <a:bodyPr wrap="none">
            <a:spAutoFit/>
          </a:bodyPr>
          <a:lstStyle/>
          <a:p>
            <a:r>
              <a:rPr lang="en-US" altLang="zh-CN" sz="2800" dirty="0"/>
              <a:t>Linkis Public Enhancement Services Introduction</a:t>
            </a:r>
          </a:p>
        </p:txBody>
      </p:sp>
      <p:cxnSp>
        <p:nvCxnSpPr>
          <p:cNvPr id="5" name="直接连接符 4">
            <a:extLst>
              <a:ext uri="{FF2B5EF4-FFF2-40B4-BE49-F238E27FC236}">
                <a16:creationId xmlns:a16="http://schemas.microsoft.com/office/drawing/2014/main" id="{1D9FC32D-0E74-461D-ACD1-87BEC82173FF}"/>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C077F2EE-6E1F-42A8-8845-84A3E36EC533}"/>
              </a:ext>
            </a:extLst>
          </p:cNvPr>
          <p:cNvSpPr/>
          <p:nvPr/>
        </p:nvSpPr>
        <p:spPr>
          <a:xfrm>
            <a:off x="2444817" y="1702138"/>
            <a:ext cx="5390147" cy="749749"/>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80140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grpId="0" nodeType="clickEffect">
                                  <p:stCondLst>
                                    <p:cond delay="0"/>
                                  </p:stCondLst>
                                  <p:childTnLst>
                                    <p:anim calcmode="discrete" valueType="str">
                                      <p:cBhvr>
                                        <p:cTn id="6" dur="5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1527F8E-29BE-49A9-861E-0FC864837D12}"/>
              </a:ext>
            </a:extLst>
          </p:cNvPr>
          <p:cNvPicPr>
            <a:picLocks noChangeAspect="1"/>
          </p:cNvPicPr>
          <p:nvPr/>
        </p:nvPicPr>
        <p:blipFill>
          <a:blip r:embed="rId3"/>
          <a:stretch>
            <a:fillRect/>
          </a:stretch>
        </p:blipFill>
        <p:spPr>
          <a:xfrm>
            <a:off x="709061" y="1381149"/>
            <a:ext cx="10773878" cy="4653670"/>
          </a:xfrm>
          <a:prstGeom prst="rect">
            <a:avLst/>
          </a:prstGeom>
          <a:solidFill>
            <a:schemeClr val="bg1"/>
          </a:solidFill>
        </p:spPr>
      </p:pic>
      <p:sp>
        <p:nvSpPr>
          <p:cNvPr id="3" name="矩形 2">
            <a:extLst>
              <a:ext uri="{FF2B5EF4-FFF2-40B4-BE49-F238E27FC236}">
                <a16:creationId xmlns:a16="http://schemas.microsoft.com/office/drawing/2014/main" id="{3E8D8550-9670-4C8B-A092-687D85BE38D6}"/>
              </a:ext>
            </a:extLst>
          </p:cNvPr>
          <p:cNvSpPr/>
          <p:nvPr/>
        </p:nvSpPr>
        <p:spPr>
          <a:xfrm>
            <a:off x="193374" y="73721"/>
            <a:ext cx="7552067" cy="523220"/>
          </a:xfrm>
          <a:prstGeom prst="rect">
            <a:avLst/>
          </a:prstGeom>
        </p:spPr>
        <p:txBody>
          <a:bodyPr wrap="none">
            <a:spAutoFit/>
          </a:bodyPr>
          <a:lstStyle/>
          <a:p>
            <a:r>
              <a:rPr lang="en-US" altLang="zh-CN" sz="2800" dirty="0"/>
              <a:t>Linkis Public Enhancement Services Introduction</a:t>
            </a:r>
          </a:p>
        </p:txBody>
      </p:sp>
      <p:cxnSp>
        <p:nvCxnSpPr>
          <p:cNvPr id="4" name="直接连接符 3">
            <a:extLst>
              <a:ext uri="{FF2B5EF4-FFF2-40B4-BE49-F238E27FC236}">
                <a16:creationId xmlns:a16="http://schemas.microsoft.com/office/drawing/2014/main" id="{4139EA21-7A73-4AC6-9C01-9C845F856F36}"/>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标题 7">
            <a:extLst>
              <a:ext uri="{FF2B5EF4-FFF2-40B4-BE49-F238E27FC236}">
                <a16:creationId xmlns:a16="http://schemas.microsoft.com/office/drawing/2014/main" id="{CB81B232-E478-4735-8353-A5B5AD5B56CF}"/>
              </a:ext>
            </a:extLst>
          </p:cNvPr>
          <p:cNvSpPr txBox="1">
            <a:spLocks/>
          </p:cNvSpPr>
          <p:nvPr/>
        </p:nvSpPr>
        <p:spPr>
          <a:xfrm>
            <a:off x="201661" y="570945"/>
            <a:ext cx="11990339" cy="538843"/>
          </a:xfrm>
          <a:prstGeom prst="rect">
            <a:avLst/>
          </a:prstGeom>
        </p:spPr>
        <p:txBody>
          <a:bodyPr/>
          <a:lstStyle>
            <a:lvl1pPr marL="0" marR="0" indent="0" algn="l" defTabSz="914400" rtl="0" eaLnBrk="1" latinLnBrk="0" hangingPunct="1">
              <a:lnSpc>
                <a:spcPct val="130000"/>
              </a:lnSpc>
              <a:spcBef>
                <a:spcPts val="0"/>
              </a:spcBef>
              <a:spcAft>
                <a:spcPts val="0"/>
              </a:spcAft>
              <a:buClrTx/>
              <a:buSzTx/>
              <a:buFontTx/>
              <a:buNone/>
              <a:tabLst/>
              <a:defRPr sz="3200" b="0" i="0" u="none" strike="noStrike" cap="none" spc="0" baseline="0">
                <a:ln>
                  <a:noFill/>
                </a:ln>
                <a:solidFill>
                  <a:srgbClr val="FFFFFF"/>
                </a:solidFill>
                <a:uFillTx/>
                <a:latin typeface="+mj-ea"/>
                <a:ea typeface="+mj-ea"/>
                <a:cs typeface="Lato" panose="020F0502020204030203" pitchFamily="34" charset="0"/>
                <a:sym typeface="Helvetica"/>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9pPr>
          </a:lstStyle>
          <a:p>
            <a:r>
              <a:rPr lang="en-US" altLang="zh-CN" sz="2400" dirty="0">
                <a:solidFill>
                  <a:schemeClr val="tx1"/>
                </a:solidFill>
              </a:rPr>
              <a:t>Break through application silos, sharing user resources &amp; runtime environments.</a:t>
            </a:r>
          </a:p>
        </p:txBody>
      </p:sp>
      <p:graphicFrame>
        <p:nvGraphicFramePr>
          <p:cNvPr id="6" name="表格 5">
            <a:extLst>
              <a:ext uri="{FF2B5EF4-FFF2-40B4-BE49-F238E27FC236}">
                <a16:creationId xmlns:a16="http://schemas.microsoft.com/office/drawing/2014/main" id="{3838C764-7443-43C7-9090-8C0873AA5B8A}"/>
              </a:ext>
            </a:extLst>
          </p:cNvPr>
          <p:cNvGraphicFramePr>
            <a:graphicFrameLocks noGrp="1"/>
          </p:cNvGraphicFramePr>
          <p:nvPr>
            <p:extLst>
              <p:ext uri="{D42A27DB-BD31-4B8C-83A1-F6EECF244321}">
                <p14:modId xmlns:p14="http://schemas.microsoft.com/office/powerpoint/2010/main" val="1211211315"/>
              </p:ext>
            </p:extLst>
          </p:nvPr>
        </p:nvGraphicFramePr>
        <p:xfrm>
          <a:off x="2897646" y="1530855"/>
          <a:ext cx="1416012" cy="1017704"/>
        </p:xfrm>
        <a:graphic>
          <a:graphicData uri="http://schemas.openxmlformats.org/drawingml/2006/table">
            <a:tbl>
              <a:tblPr/>
              <a:tblGrid>
                <a:gridCol w="1416012">
                  <a:extLst>
                    <a:ext uri="{9D8B030D-6E8A-4147-A177-3AD203B41FA5}">
                      <a16:colId xmlns:a16="http://schemas.microsoft.com/office/drawing/2014/main" val="4006346648"/>
                    </a:ext>
                  </a:extLst>
                </a:gridCol>
              </a:tblGrid>
              <a:tr h="183238">
                <a:tc>
                  <a:txBody>
                    <a:bodyPr/>
                    <a:lstStyle/>
                    <a:p>
                      <a:pPr algn="l"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Variable</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10586" marR="10586" marT="10586" marB="0" anchor="b">
                    <a:lnL>
                      <a:noFill/>
                    </a:lnL>
                    <a:lnR>
                      <a:noFill/>
                    </a:lnR>
                    <a:lnT>
                      <a:noFill/>
                    </a:lnT>
                    <a:lnB>
                      <a:noFill/>
                    </a:lnB>
                    <a:solidFill>
                      <a:srgbClr val="FFC000"/>
                    </a:solidFill>
                  </a:tcPr>
                </a:tc>
                <a:extLst>
                  <a:ext uri="{0D108BD9-81ED-4DB2-BD59-A6C34878D82A}">
                    <a16:rowId xmlns:a16="http://schemas.microsoft.com/office/drawing/2014/main" val="2883408979"/>
                  </a:ext>
                </a:extLst>
              </a:tr>
              <a:tr h="183238">
                <a:tc>
                  <a:txBody>
                    <a:bodyPr/>
                    <a:lstStyle/>
                    <a:p>
                      <a:pPr algn="l"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Function</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10586" marR="10586" marT="10586" marB="0" anchor="b">
                    <a:lnL>
                      <a:noFill/>
                    </a:lnL>
                    <a:lnR>
                      <a:noFill/>
                    </a:lnR>
                    <a:lnT>
                      <a:noFill/>
                    </a:lnT>
                    <a:lnB>
                      <a:noFill/>
                    </a:lnB>
                    <a:solidFill>
                      <a:srgbClr val="FFC000"/>
                    </a:solidFill>
                  </a:tcPr>
                </a:tc>
                <a:extLst>
                  <a:ext uri="{0D108BD9-81ED-4DB2-BD59-A6C34878D82A}">
                    <a16:rowId xmlns:a16="http://schemas.microsoft.com/office/drawing/2014/main" val="721092250"/>
                  </a:ext>
                </a:extLst>
              </a:tr>
              <a:tr h="18323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600" b="0" i="0" u="none" strike="noStrike" dirty="0">
                          <a:solidFill>
                            <a:srgbClr val="000000"/>
                          </a:solidFill>
                          <a:effectLst/>
                          <a:latin typeface="等线" panose="02010600030101010101" pitchFamily="2" charset="-122"/>
                          <a:ea typeface="等线" panose="02010600030101010101" pitchFamily="2" charset="-122"/>
                        </a:rPr>
                        <a:t>File</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10586" marR="10586" marT="10586" marB="0" anchor="b">
                    <a:lnL>
                      <a:noFill/>
                    </a:lnL>
                    <a:lnR>
                      <a:noFill/>
                    </a:lnR>
                    <a:lnT>
                      <a:noFill/>
                    </a:lnT>
                    <a:lnB>
                      <a:noFill/>
                    </a:lnB>
                    <a:solidFill>
                      <a:srgbClr val="FFC000"/>
                    </a:solidFill>
                  </a:tcPr>
                </a:tc>
                <a:extLst>
                  <a:ext uri="{0D108BD9-81ED-4DB2-BD59-A6C34878D82A}">
                    <a16:rowId xmlns:a16="http://schemas.microsoft.com/office/drawing/2014/main" val="2568178471"/>
                  </a:ext>
                </a:extLst>
              </a:tr>
              <a:tr h="183238">
                <a:tc>
                  <a:txBody>
                    <a:bodyPr/>
                    <a:lstStyle/>
                    <a:p>
                      <a:pPr algn="l"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Result</a:t>
                      </a:r>
                      <a:r>
                        <a:rPr lang="zh-CN" altLang="en-US" sz="1600" b="0" i="0" u="none" strike="noStrike" dirty="0">
                          <a:solidFill>
                            <a:srgbClr val="000000"/>
                          </a:solidFill>
                          <a:effectLst/>
                          <a:latin typeface="等线" panose="02010600030101010101" pitchFamily="2" charset="-122"/>
                          <a:ea typeface="等线" panose="02010600030101010101" pitchFamily="2" charset="-122"/>
                        </a:rPr>
                        <a:t> </a:t>
                      </a:r>
                      <a:r>
                        <a:rPr lang="en-US" altLang="zh-CN" sz="1600" b="0" i="0" u="none" strike="noStrike" dirty="0">
                          <a:solidFill>
                            <a:srgbClr val="000000"/>
                          </a:solidFill>
                          <a:effectLst/>
                          <a:latin typeface="等线" panose="02010600030101010101" pitchFamily="2" charset="-122"/>
                          <a:ea typeface="等线" panose="02010600030101010101" pitchFamily="2" charset="-122"/>
                        </a:rPr>
                        <a:t>set</a:t>
                      </a:r>
                      <a:r>
                        <a:rPr lang="zh-CN" altLang="en-US" sz="1600" b="0" i="0" u="none" strike="noStrike" dirty="0">
                          <a:solidFill>
                            <a:srgbClr val="000000"/>
                          </a:solidFill>
                          <a:effectLst/>
                          <a:latin typeface="等线" panose="02010600030101010101" pitchFamily="2" charset="-122"/>
                          <a:ea typeface="等线" panose="02010600030101010101" pitchFamily="2" charset="-122"/>
                        </a:rPr>
                        <a:t> </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10586" marR="10586" marT="10586" marB="0" anchor="b">
                    <a:lnL>
                      <a:noFill/>
                    </a:lnL>
                    <a:lnR>
                      <a:noFill/>
                    </a:lnR>
                    <a:lnT>
                      <a:noFill/>
                    </a:lnT>
                    <a:lnB>
                      <a:noFill/>
                    </a:lnB>
                    <a:solidFill>
                      <a:srgbClr val="FFC000"/>
                    </a:solidFill>
                  </a:tcPr>
                </a:tc>
                <a:extLst>
                  <a:ext uri="{0D108BD9-81ED-4DB2-BD59-A6C34878D82A}">
                    <a16:rowId xmlns:a16="http://schemas.microsoft.com/office/drawing/2014/main" val="1786353996"/>
                  </a:ext>
                </a:extLst>
              </a:tr>
            </a:tbl>
          </a:graphicData>
        </a:graphic>
      </p:graphicFrame>
      <p:graphicFrame>
        <p:nvGraphicFramePr>
          <p:cNvPr id="7" name="表格 6">
            <a:extLst>
              <a:ext uri="{FF2B5EF4-FFF2-40B4-BE49-F238E27FC236}">
                <a16:creationId xmlns:a16="http://schemas.microsoft.com/office/drawing/2014/main" id="{647E9E33-40CA-4E49-B0FB-5BFFFDBD6393}"/>
              </a:ext>
            </a:extLst>
          </p:cNvPr>
          <p:cNvGraphicFramePr>
            <a:graphicFrameLocks noGrp="1"/>
          </p:cNvGraphicFramePr>
          <p:nvPr>
            <p:extLst>
              <p:ext uri="{D42A27DB-BD31-4B8C-83A1-F6EECF244321}">
                <p14:modId xmlns:p14="http://schemas.microsoft.com/office/powerpoint/2010/main" val="903386985"/>
              </p:ext>
            </p:extLst>
          </p:nvPr>
        </p:nvGraphicFramePr>
        <p:xfrm>
          <a:off x="8524895" y="1530855"/>
          <a:ext cx="1416012" cy="1017704"/>
        </p:xfrm>
        <a:graphic>
          <a:graphicData uri="http://schemas.openxmlformats.org/drawingml/2006/table">
            <a:tbl>
              <a:tblPr/>
              <a:tblGrid>
                <a:gridCol w="1416012">
                  <a:extLst>
                    <a:ext uri="{9D8B030D-6E8A-4147-A177-3AD203B41FA5}">
                      <a16:colId xmlns:a16="http://schemas.microsoft.com/office/drawing/2014/main" val="4006346648"/>
                    </a:ext>
                  </a:extLst>
                </a:gridCol>
              </a:tblGrid>
              <a:tr h="183238">
                <a:tc>
                  <a:txBody>
                    <a:bodyPr/>
                    <a:lstStyle/>
                    <a:p>
                      <a:pPr algn="l"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Variable</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10586" marR="10586" marT="10586" marB="0" anchor="b">
                    <a:lnL>
                      <a:noFill/>
                    </a:lnL>
                    <a:lnR>
                      <a:noFill/>
                    </a:lnR>
                    <a:lnT>
                      <a:noFill/>
                    </a:lnT>
                    <a:lnB>
                      <a:noFill/>
                    </a:lnB>
                    <a:solidFill>
                      <a:srgbClr val="FFC000"/>
                    </a:solidFill>
                  </a:tcPr>
                </a:tc>
                <a:extLst>
                  <a:ext uri="{0D108BD9-81ED-4DB2-BD59-A6C34878D82A}">
                    <a16:rowId xmlns:a16="http://schemas.microsoft.com/office/drawing/2014/main" val="2883408979"/>
                  </a:ext>
                </a:extLst>
              </a:tr>
              <a:tr h="183238">
                <a:tc>
                  <a:txBody>
                    <a:bodyPr/>
                    <a:lstStyle/>
                    <a:p>
                      <a:pPr algn="l"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Function</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10586" marR="10586" marT="10586" marB="0" anchor="b">
                    <a:lnL>
                      <a:noFill/>
                    </a:lnL>
                    <a:lnR>
                      <a:noFill/>
                    </a:lnR>
                    <a:lnT>
                      <a:noFill/>
                    </a:lnT>
                    <a:lnB>
                      <a:noFill/>
                    </a:lnB>
                    <a:solidFill>
                      <a:srgbClr val="FFC000"/>
                    </a:solidFill>
                  </a:tcPr>
                </a:tc>
                <a:extLst>
                  <a:ext uri="{0D108BD9-81ED-4DB2-BD59-A6C34878D82A}">
                    <a16:rowId xmlns:a16="http://schemas.microsoft.com/office/drawing/2014/main" val="721092250"/>
                  </a:ext>
                </a:extLst>
              </a:tr>
              <a:tr h="18323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600" b="0" i="0" u="none" strike="noStrike" dirty="0">
                          <a:solidFill>
                            <a:srgbClr val="000000"/>
                          </a:solidFill>
                          <a:effectLst/>
                          <a:latin typeface="等线" panose="02010600030101010101" pitchFamily="2" charset="-122"/>
                          <a:ea typeface="等线" panose="02010600030101010101" pitchFamily="2" charset="-122"/>
                        </a:rPr>
                        <a:t>File</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10586" marR="10586" marT="10586" marB="0" anchor="b">
                    <a:lnL>
                      <a:noFill/>
                    </a:lnL>
                    <a:lnR>
                      <a:noFill/>
                    </a:lnR>
                    <a:lnT>
                      <a:noFill/>
                    </a:lnT>
                    <a:lnB>
                      <a:noFill/>
                    </a:lnB>
                    <a:solidFill>
                      <a:srgbClr val="FFC000"/>
                    </a:solidFill>
                  </a:tcPr>
                </a:tc>
                <a:extLst>
                  <a:ext uri="{0D108BD9-81ED-4DB2-BD59-A6C34878D82A}">
                    <a16:rowId xmlns:a16="http://schemas.microsoft.com/office/drawing/2014/main" val="2568178471"/>
                  </a:ext>
                </a:extLst>
              </a:tr>
              <a:tr h="183238">
                <a:tc>
                  <a:txBody>
                    <a:bodyPr/>
                    <a:lstStyle/>
                    <a:p>
                      <a:pPr algn="l" fontAlgn="b"/>
                      <a:r>
                        <a:rPr lang="en-US" altLang="zh-CN" sz="1600" b="0" i="0" u="none" strike="noStrike" dirty="0">
                          <a:solidFill>
                            <a:srgbClr val="000000"/>
                          </a:solidFill>
                          <a:effectLst/>
                          <a:latin typeface="等线" panose="02010600030101010101" pitchFamily="2" charset="-122"/>
                          <a:ea typeface="等线" panose="02010600030101010101" pitchFamily="2" charset="-122"/>
                        </a:rPr>
                        <a:t>Result</a:t>
                      </a:r>
                      <a:r>
                        <a:rPr lang="zh-CN" altLang="en-US" sz="1600" b="0" i="0" u="none" strike="noStrike" dirty="0">
                          <a:solidFill>
                            <a:srgbClr val="000000"/>
                          </a:solidFill>
                          <a:effectLst/>
                          <a:latin typeface="等线" panose="02010600030101010101" pitchFamily="2" charset="-122"/>
                          <a:ea typeface="等线" panose="02010600030101010101" pitchFamily="2" charset="-122"/>
                        </a:rPr>
                        <a:t> </a:t>
                      </a:r>
                      <a:r>
                        <a:rPr lang="en-US" altLang="zh-CN" sz="1600" b="0" i="0" u="none" strike="noStrike" dirty="0">
                          <a:solidFill>
                            <a:srgbClr val="000000"/>
                          </a:solidFill>
                          <a:effectLst/>
                          <a:latin typeface="等线" panose="02010600030101010101" pitchFamily="2" charset="-122"/>
                          <a:ea typeface="等线" panose="02010600030101010101" pitchFamily="2" charset="-122"/>
                        </a:rPr>
                        <a:t>set</a:t>
                      </a:r>
                      <a:r>
                        <a:rPr lang="zh-CN" altLang="en-US" sz="1600" b="0" i="0" u="none" strike="noStrike" dirty="0">
                          <a:solidFill>
                            <a:srgbClr val="000000"/>
                          </a:solidFill>
                          <a:effectLst/>
                          <a:latin typeface="等线" panose="02010600030101010101" pitchFamily="2" charset="-122"/>
                          <a:ea typeface="等线" panose="02010600030101010101" pitchFamily="2" charset="-122"/>
                        </a:rPr>
                        <a:t> </a:t>
                      </a:r>
                      <a:r>
                        <a:rPr lang="en-US" altLang="zh-CN" sz="1600" b="0" i="0" u="none" strike="noStrike" dirty="0">
                          <a:solidFill>
                            <a:srgbClr val="000000"/>
                          </a:solidFill>
                          <a:effectLst/>
                          <a:latin typeface="等线" panose="02010600030101010101" pitchFamily="2" charset="-122"/>
                          <a:ea typeface="等线" panose="02010600030101010101" pitchFamily="2" charset="-122"/>
                        </a:rPr>
                        <a:t>…</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10586" marR="10586" marT="10586" marB="0" anchor="b">
                    <a:lnL>
                      <a:noFill/>
                    </a:lnL>
                    <a:lnR>
                      <a:noFill/>
                    </a:lnR>
                    <a:lnT>
                      <a:noFill/>
                    </a:lnT>
                    <a:lnB>
                      <a:noFill/>
                    </a:lnB>
                    <a:solidFill>
                      <a:srgbClr val="FFC000"/>
                    </a:solidFill>
                  </a:tcPr>
                </a:tc>
                <a:extLst>
                  <a:ext uri="{0D108BD9-81ED-4DB2-BD59-A6C34878D82A}">
                    <a16:rowId xmlns:a16="http://schemas.microsoft.com/office/drawing/2014/main" val="1786353996"/>
                  </a:ext>
                </a:extLst>
              </a:tr>
            </a:tbl>
          </a:graphicData>
        </a:graphic>
      </p:graphicFrame>
      <p:sp>
        <p:nvSpPr>
          <p:cNvPr id="8" name="任意多边形: 形状 7">
            <a:extLst>
              <a:ext uri="{FF2B5EF4-FFF2-40B4-BE49-F238E27FC236}">
                <a16:creationId xmlns:a16="http://schemas.microsoft.com/office/drawing/2014/main" id="{469221BC-B408-4C6D-B129-3C64248F1FEB}"/>
              </a:ext>
            </a:extLst>
          </p:cNvPr>
          <p:cNvSpPr/>
          <p:nvPr/>
        </p:nvSpPr>
        <p:spPr>
          <a:xfrm flipV="1">
            <a:off x="3436219" y="2548558"/>
            <a:ext cx="5615568" cy="329395"/>
          </a:xfrm>
          <a:custGeom>
            <a:avLst/>
            <a:gdLst>
              <a:gd name="connsiteX0" fmla="*/ 0 w 4902200"/>
              <a:gd name="connsiteY0" fmla="*/ 465693 h 465693"/>
              <a:gd name="connsiteX1" fmla="*/ 2269067 w 4902200"/>
              <a:gd name="connsiteY1" fmla="*/ 26 h 465693"/>
              <a:gd name="connsiteX2" fmla="*/ 4902200 w 4902200"/>
              <a:gd name="connsiteY2" fmla="*/ 448759 h 465693"/>
            </a:gdLst>
            <a:ahLst/>
            <a:cxnLst>
              <a:cxn ang="0">
                <a:pos x="connsiteX0" y="connsiteY0"/>
              </a:cxn>
              <a:cxn ang="0">
                <a:pos x="connsiteX1" y="connsiteY1"/>
              </a:cxn>
              <a:cxn ang="0">
                <a:pos x="connsiteX2" y="connsiteY2"/>
              </a:cxn>
            </a:cxnLst>
            <a:rect l="l" t="t" r="r" b="b"/>
            <a:pathLst>
              <a:path w="4902200" h="465693">
                <a:moveTo>
                  <a:pt x="0" y="465693"/>
                </a:moveTo>
                <a:cubicBezTo>
                  <a:pt x="726017" y="234270"/>
                  <a:pt x="1452034" y="2848"/>
                  <a:pt x="2269067" y="26"/>
                </a:cubicBezTo>
                <a:cubicBezTo>
                  <a:pt x="3086100" y="-2796"/>
                  <a:pt x="3994150" y="222981"/>
                  <a:pt x="4902200" y="448759"/>
                </a:cubicBezTo>
              </a:path>
            </a:pathLst>
          </a:custGeom>
          <a:noFill/>
          <a:ln w="44450" cap="flat" cmpd="sng" algn="ctr">
            <a:solidFill>
              <a:srgbClr val="66B764"/>
            </a:solidFill>
            <a:prstDash val="solid"/>
            <a:headEnd type="triangle"/>
            <a:tailEnd type="triangle"/>
          </a:ln>
          <a:effectLst/>
        </p:spPr>
        <p:txBody>
          <a:bodyPr rtlCol="0" anchor="ctr"/>
          <a:lstStyle/>
          <a:p>
            <a:pPr marL="0" marR="0" lvl="0" indent="0" algn="ctr" defTabSz="914400" eaLnBrk="1" fontAlgn="auto" latinLnBrk="0" hangingPunct="0">
              <a:lnSpc>
                <a:spcPct val="150000"/>
              </a:lnSpc>
              <a:spcBef>
                <a:spcPts val="0"/>
              </a:spcBef>
              <a:spcAft>
                <a:spcPts val="0"/>
              </a:spcAft>
              <a:buClrTx/>
              <a:buSzTx/>
              <a:buFontTx/>
              <a:buNone/>
              <a:tabLst/>
              <a:defRPr/>
            </a:pPr>
            <a:endParaRPr kumimoji="0" lang="zh-CN" altLang="en-US" sz="1600" b="1" i="0" u="none" strike="noStrike" kern="0" cap="none" spc="0" normalizeH="0" baseline="0" noProof="0">
              <a:ln>
                <a:noFill/>
              </a:ln>
              <a:effectLst/>
              <a:uLnTx/>
              <a:uFillTx/>
              <a:latin typeface="Lato"/>
              <a:ea typeface="Noto Sans S Chinese Regular"/>
              <a:cs typeface="Calibri"/>
              <a:sym typeface="Roboto"/>
            </a:endParaRPr>
          </a:p>
        </p:txBody>
      </p:sp>
      <p:grpSp>
        <p:nvGrpSpPr>
          <p:cNvPr id="9" name="组合 8">
            <a:extLst>
              <a:ext uri="{FF2B5EF4-FFF2-40B4-BE49-F238E27FC236}">
                <a16:creationId xmlns:a16="http://schemas.microsoft.com/office/drawing/2014/main" id="{99E895F7-71CC-4FC4-B20A-155A1AB82067}"/>
              </a:ext>
            </a:extLst>
          </p:cNvPr>
          <p:cNvGrpSpPr/>
          <p:nvPr/>
        </p:nvGrpSpPr>
        <p:grpSpPr>
          <a:xfrm>
            <a:off x="2247433" y="2943881"/>
            <a:ext cx="8872186" cy="830997"/>
            <a:chOff x="2247433" y="2943881"/>
            <a:chExt cx="8872186" cy="830997"/>
          </a:xfrm>
        </p:grpSpPr>
        <p:grpSp>
          <p:nvGrpSpPr>
            <p:cNvPr id="10" name="组合 9">
              <a:extLst>
                <a:ext uri="{FF2B5EF4-FFF2-40B4-BE49-F238E27FC236}">
                  <a16:creationId xmlns:a16="http://schemas.microsoft.com/office/drawing/2014/main" id="{01A20FB4-5E33-48BC-A44A-73D94312169D}"/>
                </a:ext>
              </a:extLst>
            </p:cNvPr>
            <p:cNvGrpSpPr/>
            <p:nvPr/>
          </p:nvGrpSpPr>
          <p:grpSpPr>
            <a:xfrm>
              <a:off x="2247433" y="2943881"/>
              <a:ext cx="8872186" cy="830997"/>
              <a:chOff x="2247433" y="2943881"/>
              <a:chExt cx="8872186" cy="830997"/>
            </a:xfrm>
          </p:grpSpPr>
          <p:sp>
            <p:nvSpPr>
              <p:cNvPr id="12" name="矩形 11">
                <a:extLst>
                  <a:ext uri="{FF2B5EF4-FFF2-40B4-BE49-F238E27FC236}">
                    <a16:creationId xmlns:a16="http://schemas.microsoft.com/office/drawing/2014/main" id="{42ACD9AE-B30E-4C03-B146-8E9173FD9448}"/>
                  </a:ext>
                </a:extLst>
              </p:cNvPr>
              <p:cNvSpPr/>
              <p:nvPr/>
            </p:nvSpPr>
            <p:spPr>
              <a:xfrm>
                <a:off x="7469204" y="2943881"/>
                <a:ext cx="548640"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a:extLst>
                  <a:ext uri="{FF2B5EF4-FFF2-40B4-BE49-F238E27FC236}">
                    <a16:creationId xmlns:a16="http://schemas.microsoft.com/office/drawing/2014/main" id="{AC97FCA9-7EC7-4EEA-B7F8-D3CDAD782C10}"/>
                  </a:ext>
                </a:extLst>
              </p:cNvPr>
              <p:cNvSpPr/>
              <p:nvPr/>
            </p:nvSpPr>
            <p:spPr>
              <a:xfrm>
                <a:off x="7745441" y="2943881"/>
                <a:ext cx="3374178" cy="830997"/>
              </a:xfrm>
              <a:prstGeom prst="rect">
                <a:avLst/>
              </a:prstGeom>
              <a:solidFill>
                <a:schemeClr val="bg1"/>
              </a:solidFill>
              <a:ln w="15875">
                <a:solidFill>
                  <a:srgbClr val="00B050"/>
                </a:solidFill>
              </a:ln>
            </p:spPr>
            <p:txBody>
              <a:bodyPr wrap="square">
                <a:spAutoFit/>
              </a:bodyPr>
              <a:lstStyle/>
              <a:p>
                <a:r>
                  <a:rPr lang="en-US" altLang="zh-CN" sz="1600" dirty="0"/>
                  <a:t>Set </a:t>
                </a:r>
                <a:r>
                  <a:rPr lang="en-US" altLang="zh-CN" sz="1600" dirty="0" err="1"/>
                  <a:t>dataSource</a:t>
                </a:r>
                <a:r>
                  <a:rPr lang="en-US" altLang="zh-CN" sz="1600" dirty="0"/>
                  <a:t> = “ds-presto01-jdbc”</a:t>
                </a:r>
              </a:p>
              <a:p>
                <a:endParaRPr lang="en-US" altLang="zh-CN" sz="1600" dirty="0"/>
              </a:p>
              <a:p>
                <a:endParaRPr lang="en-US" altLang="zh-CN" sz="1600" dirty="0"/>
              </a:p>
            </p:txBody>
          </p:sp>
          <p:sp>
            <p:nvSpPr>
              <p:cNvPr id="14" name="矩形 13">
                <a:extLst>
                  <a:ext uri="{FF2B5EF4-FFF2-40B4-BE49-F238E27FC236}">
                    <a16:creationId xmlns:a16="http://schemas.microsoft.com/office/drawing/2014/main" id="{E92D313C-DBB5-49E9-8CCC-A349DB9AD713}"/>
                  </a:ext>
                </a:extLst>
              </p:cNvPr>
              <p:cNvSpPr/>
              <p:nvPr/>
            </p:nvSpPr>
            <p:spPr>
              <a:xfrm>
                <a:off x="2247433" y="2943881"/>
                <a:ext cx="5298772" cy="830997"/>
              </a:xfrm>
              <a:prstGeom prst="rect">
                <a:avLst/>
              </a:prstGeom>
              <a:solidFill>
                <a:schemeClr val="bg1"/>
              </a:solidFill>
              <a:ln>
                <a:solidFill>
                  <a:srgbClr val="FF0066"/>
                </a:solidFill>
              </a:ln>
            </p:spPr>
            <p:txBody>
              <a:bodyPr wrap="square">
                <a:spAutoFit/>
              </a:bodyPr>
              <a:lstStyle/>
              <a:p>
                <a:r>
                  <a:rPr lang="en-US" altLang="zh-CN" sz="1600" dirty="0"/>
                  <a:t>Connection </a:t>
                </a:r>
                <a:r>
                  <a:rPr lang="en-US" altLang="zh-CN" sz="1600" dirty="0" err="1"/>
                  <a:t>connection</a:t>
                </a:r>
                <a:r>
                  <a:rPr lang="en-US" altLang="zh-CN" sz="1600" dirty="0"/>
                  <a:t> =  DriverManager.getConnection(" </a:t>
                </a:r>
                <a:r>
                  <a:rPr lang="en-US" altLang="zh-CN" sz="1600" dirty="0" err="1"/>
                  <a:t>jdbc:linkis</a:t>
                </a:r>
                <a:r>
                  <a:rPr lang="en-US" altLang="zh-CN" sz="1600" dirty="0"/>
                  <a:t>://127.0.0.1:9001?limit=</a:t>
                </a:r>
                <a:r>
                  <a:rPr lang="en-US" altLang="zh-CN" sz="1600" dirty="0" err="1"/>
                  <a:t>false&amp;EngineType</a:t>
                </a:r>
                <a:r>
                  <a:rPr lang="en-US" altLang="zh-CN" sz="1600" dirty="0"/>
                  <a:t>=presto","hadoop","123456");</a:t>
                </a:r>
              </a:p>
            </p:txBody>
          </p:sp>
        </p:grpSp>
        <p:sp>
          <p:nvSpPr>
            <p:cNvPr id="11" name="箭头: 右 10">
              <a:extLst>
                <a:ext uri="{FF2B5EF4-FFF2-40B4-BE49-F238E27FC236}">
                  <a16:creationId xmlns:a16="http://schemas.microsoft.com/office/drawing/2014/main" id="{0D01C0A2-1ACB-4C6D-88B4-468D0C956DCD}"/>
                </a:ext>
              </a:extLst>
            </p:cNvPr>
            <p:cNvSpPr/>
            <p:nvPr/>
          </p:nvSpPr>
          <p:spPr>
            <a:xfrm>
              <a:off x="7469204" y="3224465"/>
              <a:ext cx="385011" cy="308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68055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814D1C4-49DB-4C93-B4B2-8CCBBD92C8A5}"/>
              </a:ext>
            </a:extLst>
          </p:cNvPr>
          <p:cNvSpPr/>
          <p:nvPr/>
        </p:nvSpPr>
        <p:spPr>
          <a:xfrm>
            <a:off x="96687" y="328010"/>
            <a:ext cx="2667718"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Linkis Use Cases</a:t>
            </a:r>
          </a:p>
        </p:txBody>
      </p:sp>
      <p:cxnSp>
        <p:nvCxnSpPr>
          <p:cNvPr id="3" name="直接连接符 2">
            <a:extLst>
              <a:ext uri="{FF2B5EF4-FFF2-40B4-BE49-F238E27FC236}">
                <a16:creationId xmlns:a16="http://schemas.microsoft.com/office/drawing/2014/main" id="{F1455CAB-3E4A-4EE2-91AC-3144660142ED}"/>
              </a:ext>
            </a:extLst>
          </p:cNvPr>
          <p:cNvCxnSpPr>
            <a:cxnSpLocks/>
          </p:cNvCxnSpPr>
          <p:nvPr/>
        </p:nvCxnSpPr>
        <p:spPr>
          <a:xfrm>
            <a:off x="43013" y="828587"/>
            <a:ext cx="6931904"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36C586B-0472-4B11-BD67-18C86D1F05C4}"/>
              </a:ext>
            </a:extLst>
          </p:cNvPr>
          <p:cNvPicPr>
            <a:picLocks noChangeAspect="1"/>
          </p:cNvPicPr>
          <p:nvPr/>
        </p:nvPicPr>
        <p:blipFill>
          <a:blip r:embed="rId3"/>
          <a:stretch>
            <a:fillRect/>
          </a:stretch>
        </p:blipFill>
        <p:spPr>
          <a:xfrm>
            <a:off x="890541" y="5079151"/>
            <a:ext cx="1527907" cy="540000"/>
          </a:xfrm>
          <a:prstGeom prst="rect">
            <a:avLst/>
          </a:prstGeom>
        </p:spPr>
      </p:pic>
      <p:pic>
        <p:nvPicPr>
          <p:cNvPr id="5" name="图片 4">
            <a:extLst>
              <a:ext uri="{FF2B5EF4-FFF2-40B4-BE49-F238E27FC236}">
                <a16:creationId xmlns:a16="http://schemas.microsoft.com/office/drawing/2014/main" id="{B50D2536-C93E-4234-80C3-8D208C6B2398}"/>
              </a:ext>
            </a:extLst>
          </p:cNvPr>
          <p:cNvPicPr>
            <a:picLocks noChangeAspect="1"/>
          </p:cNvPicPr>
          <p:nvPr/>
        </p:nvPicPr>
        <p:blipFill>
          <a:blip r:embed="rId4"/>
          <a:stretch>
            <a:fillRect/>
          </a:stretch>
        </p:blipFill>
        <p:spPr>
          <a:xfrm>
            <a:off x="1158800" y="1338588"/>
            <a:ext cx="1796150" cy="540000"/>
          </a:xfrm>
          <a:prstGeom prst="rect">
            <a:avLst/>
          </a:prstGeom>
        </p:spPr>
      </p:pic>
      <p:pic>
        <p:nvPicPr>
          <p:cNvPr id="6" name="图片 5">
            <a:extLst>
              <a:ext uri="{FF2B5EF4-FFF2-40B4-BE49-F238E27FC236}">
                <a16:creationId xmlns:a16="http://schemas.microsoft.com/office/drawing/2014/main" id="{05B8F206-A711-4119-B6CA-82BF00EBD675}"/>
              </a:ext>
            </a:extLst>
          </p:cNvPr>
          <p:cNvPicPr>
            <a:picLocks noChangeAspect="1"/>
          </p:cNvPicPr>
          <p:nvPr/>
        </p:nvPicPr>
        <p:blipFill>
          <a:blip r:embed="rId5"/>
          <a:stretch>
            <a:fillRect/>
          </a:stretch>
        </p:blipFill>
        <p:spPr>
          <a:xfrm>
            <a:off x="2481211" y="5596446"/>
            <a:ext cx="1949434" cy="540000"/>
          </a:xfrm>
          <a:prstGeom prst="rect">
            <a:avLst/>
          </a:prstGeom>
        </p:spPr>
      </p:pic>
      <p:pic>
        <p:nvPicPr>
          <p:cNvPr id="7" name="图片 6">
            <a:extLst>
              <a:ext uri="{FF2B5EF4-FFF2-40B4-BE49-F238E27FC236}">
                <a16:creationId xmlns:a16="http://schemas.microsoft.com/office/drawing/2014/main" id="{F539B331-330A-4440-9D2A-DDFF6812ACA3}"/>
              </a:ext>
            </a:extLst>
          </p:cNvPr>
          <p:cNvPicPr>
            <a:picLocks noChangeAspect="1"/>
          </p:cNvPicPr>
          <p:nvPr/>
        </p:nvPicPr>
        <p:blipFill>
          <a:blip r:embed="rId6"/>
          <a:stretch>
            <a:fillRect/>
          </a:stretch>
        </p:blipFill>
        <p:spPr>
          <a:xfrm>
            <a:off x="8453369" y="4768997"/>
            <a:ext cx="2915999" cy="540000"/>
          </a:xfrm>
          <a:prstGeom prst="rect">
            <a:avLst/>
          </a:prstGeom>
        </p:spPr>
      </p:pic>
      <p:pic>
        <p:nvPicPr>
          <p:cNvPr id="8" name="图片 7">
            <a:extLst>
              <a:ext uri="{FF2B5EF4-FFF2-40B4-BE49-F238E27FC236}">
                <a16:creationId xmlns:a16="http://schemas.microsoft.com/office/drawing/2014/main" id="{398FB020-8E3B-4734-A30B-E47100D9D4E5}"/>
              </a:ext>
            </a:extLst>
          </p:cNvPr>
          <p:cNvPicPr>
            <a:picLocks noChangeAspect="1"/>
          </p:cNvPicPr>
          <p:nvPr/>
        </p:nvPicPr>
        <p:blipFill>
          <a:blip r:embed="rId7"/>
          <a:stretch>
            <a:fillRect/>
          </a:stretch>
        </p:blipFill>
        <p:spPr>
          <a:xfrm>
            <a:off x="9071782" y="5512959"/>
            <a:ext cx="2256716" cy="540000"/>
          </a:xfrm>
          <a:prstGeom prst="rect">
            <a:avLst/>
          </a:prstGeom>
        </p:spPr>
      </p:pic>
      <p:pic>
        <p:nvPicPr>
          <p:cNvPr id="9" name="Picture 2">
            <a:extLst>
              <a:ext uri="{FF2B5EF4-FFF2-40B4-BE49-F238E27FC236}">
                <a16:creationId xmlns:a16="http://schemas.microsoft.com/office/drawing/2014/main" id="{52BF73E1-DDC5-487D-8B57-0586B97F8C9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517" b="7634"/>
          <a:stretch/>
        </p:blipFill>
        <p:spPr bwMode="auto">
          <a:xfrm>
            <a:off x="9855740" y="1309952"/>
            <a:ext cx="1018296" cy="8640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44B01DBD-43E0-4269-B5E2-14A64977D65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72577" y="2238744"/>
            <a:ext cx="1018296" cy="102169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C0C41ECC-D60E-4D1F-8A2D-87DE7BCD11C4}"/>
              </a:ext>
            </a:extLst>
          </p:cNvPr>
          <p:cNvPicPr>
            <a:picLocks noChangeAspect="1"/>
          </p:cNvPicPr>
          <p:nvPr/>
        </p:nvPicPr>
        <p:blipFill>
          <a:blip r:embed="rId10"/>
          <a:stretch>
            <a:fillRect/>
          </a:stretch>
        </p:blipFill>
        <p:spPr>
          <a:xfrm>
            <a:off x="4090985" y="4872900"/>
            <a:ext cx="2040458" cy="540000"/>
          </a:xfrm>
          <a:prstGeom prst="rect">
            <a:avLst/>
          </a:prstGeom>
        </p:spPr>
      </p:pic>
      <p:pic>
        <p:nvPicPr>
          <p:cNvPr id="12" name="图片 11">
            <a:extLst>
              <a:ext uri="{FF2B5EF4-FFF2-40B4-BE49-F238E27FC236}">
                <a16:creationId xmlns:a16="http://schemas.microsoft.com/office/drawing/2014/main" id="{EFDB5327-B80D-43AB-AEBD-2E56EE35B742}"/>
              </a:ext>
            </a:extLst>
          </p:cNvPr>
          <p:cNvPicPr>
            <a:picLocks noChangeAspect="1"/>
          </p:cNvPicPr>
          <p:nvPr/>
        </p:nvPicPr>
        <p:blipFill>
          <a:blip r:embed="rId11"/>
          <a:stretch>
            <a:fillRect/>
          </a:stretch>
        </p:blipFill>
        <p:spPr>
          <a:xfrm>
            <a:off x="2786836" y="4768997"/>
            <a:ext cx="783356" cy="771088"/>
          </a:xfrm>
          <a:prstGeom prst="rect">
            <a:avLst/>
          </a:prstGeom>
        </p:spPr>
      </p:pic>
      <p:pic>
        <p:nvPicPr>
          <p:cNvPr id="13" name="图片 12">
            <a:extLst>
              <a:ext uri="{FF2B5EF4-FFF2-40B4-BE49-F238E27FC236}">
                <a16:creationId xmlns:a16="http://schemas.microsoft.com/office/drawing/2014/main" id="{3F7CAD91-4B02-44E1-8D9C-A29EEBCE90E1}"/>
              </a:ext>
            </a:extLst>
          </p:cNvPr>
          <p:cNvPicPr>
            <a:picLocks noChangeAspect="1"/>
          </p:cNvPicPr>
          <p:nvPr/>
        </p:nvPicPr>
        <p:blipFill>
          <a:blip r:embed="rId12"/>
          <a:stretch>
            <a:fillRect/>
          </a:stretch>
        </p:blipFill>
        <p:spPr>
          <a:xfrm>
            <a:off x="7041408" y="5649173"/>
            <a:ext cx="1632909" cy="540000"/>
          </a:xfrm>
          <a:prstGeom prst="rect">
            <a:avLst/>
          </a:prstGeom>
        </p:spPr>
      </p:pic>
      <p:pic>
        <p:nvPicPr>
          <p:cNvPr id="14" name="图片 13">
            <a:extLst>
              <a:ext uri="{FF2B5EF4-FFF2-40B4-BE49-F238E27FC236}">
                <a16:creationId xmlns:a16="http://schemas.microsoft.com/office/drawing/2014/main" id="{69D62EB3-EEC3-49D5-A96E-B7C9C6688858}"/>
              </a:ext>
            </a:extLst>
          </p:cNvPr>
          <p:cNvPicPr>
            <a:picLocks noChangeAspect="1"/>
          </p:cNvPicPr>
          <p:nvPr/>
        </p:nvPicPr>
        <p:blipFill>
          <a:blip r:embed="rId13"/>
          <a:stretch>
            <a:fillRect/>
          </a:stretch>
        </p:blipFill>
        <p:spPr>
          <a:xfrm>
            <a:off x="352476" y="3218235"/>
            <a:ext cx="1126772" cy="540000"/>
          </a:xfrm>
          <a:prstGeom prst="rect">
            <a:avLst/>
          </a:prstGeom>
        </p:spPr>
      </p:pic>
      <p:pic>
        <p:nvPicPr>
          <p:cNvPr id="15" name="图片 14">
            <a:extLst>
              <a:ext uri="{FF2B5EF4-FFF2-40B4-BE49-F238E27FC236}">
                <a16:creationId xmlns:a16="http://schemas.microsoft.com/office/drawing/2014/main" id="{576478CC-1ABD-4D2B-A02D-A8C932E48ACA}"/>
              </a:ext>
            </a:extLst>
          </p:cNvPr>
          <p:cNvPicPr>
            <a:picLocks noChangeAspect="1"/>
          </p:cNvPicPr>
          <p:nvPr/>
        </p:nvPicPr>
        <p:blipFill>
          <a:blip r:embed="rId14"/>
          <a:stretch>
            <a:fillRect/>
          </a:stretch>
        </p:blipFill>
        <p:spPr>
          <a:xfrm>
            <a:off x="8564018" y="3321594"/>
            <a:ext cx="1676250" cy="540000"/>
          </a:xfrm>
          <a:prstGeom prst="rect">
            <a:avLst/>
          </a:prstGeom>
        </p:spPr>
      </p:pic>
      <p:pic>
        <p:nvPicPr>
          <p:cNvPr id="16" name="Picture 6">
            <a:extLst>
              <a:ext uri="{FF2B5EF4-FFF2-40B4-BE49-F238E27FC236}">
                <a16:creationId xmlns:a16="http://schemas.microsoft.com/office/drawing/2014/main" id="{58AD018E-CC50-4C2A-AF17-2BC40D49A0F5}"/>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550" r="4291" b="42931"/>
          <a:stretch/>
        </p:blipFill>
        <p:spPr bwMode="auto">
          <a:xfrm>
            <a:off x="6775046" y="1347375"/>
            <a:ext cx="1354075" cy="54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2E607ABE-A67B-4F9B-B344-E67BBFF696D3}"/>
              </a:ext>
            </a:extLst>
          </p:cNvPr>
          <p:cNvPicPr>
            <a:picLocks noChangeAspect="1"/>
          </p:cNvPicPr>
          <p:nvPr/>
        </p:nvPicPr>
        <p:blipFill>
          <a:blip r:embed="rId16"/>
          <a:stretch>
            <a:fillRect/>
          </a:stretch>
        </p:blipFill>
        <p:spPr>
          <a:xfrm>
            <a:off x="556722" y="2398108"/>
            <a:ext cx="1211707" cy="540000"/>
          </a:xfrm>
          <a:prstGeom prst="rect">
            <a:avLst/>
          </a:prstGeom>
        </p:spPr>
      </p:pic>
      <p:pic>
        <p:nvPicPr>
          <p:cNvPr id="18" name="图片 17">
            <a:extLst>
              <a:ext uri="{FF2B5EF4-FFF2-40B4-BE49-F238E27FC236}">
                <a16:creationId xmlns:a16="http://schemas.microsoft.com/office/drawing/2014/main" id="{CD60A1A2-61BE-4B10-A04B-DA9FEACE71C0}"/>
              </a:ext>
            </a:extLst>
          </p:cNvPr>
          <p:cNvPicPr>
            <a:picLocks noChangeAspect="1"/>
          </p:cNvPicPr>
          <p:nvPr/>
        </p:nvPicPr>
        <p:blipFill>
          <a:blip r:embed="rId17"/>
          <a:stretch>
            <a:fillRect/>
          </a:stretch>
        </p:blipFill>
        <p:spPr>
          <a:xfrm>
            <a:off x="8590976" y="2414191"/>
            <a:ext cx="1798256" cy="540000"/>
          </a:xfrm>
          <a:prstGeom prst="rect">
            <a:avLst/>
          </a:prstGeom>
        </p:spPr>
      </p:pic>
      <p:pic>
        <p:nvPicPr>
          <p:cNvPr id="19" name="Picture 10">
            <a:extLst>
              <a:ext uri="{FF2B5EF4-FFF2-40B4-BE49-F238E27FC236}">
                <a16:creationId xmlns:a16="http://schemas.microsoft.com/office/drawing/2014/main" id="{6A43BE5B-0FA2-415E-8ABC-FF968BFF9F5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603082" y="1258703"/>
            <a:ext cx="924076" cy="924076"/>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2B37712F-6757-4242-9043-75E3D90CE148}"/>
              </a:ext>
            </a:extLst>
          </p:cNvPr>
          <p:cNvPicPr>
            <a:picLocks noChangeAspect="1"/>
          </p:cNvPicPr>
          <p:nvPr/>
        </p:nvPicPr>
        <p:blipFill>
          <a:blip r:embed="rId19"/>
          <a:stretch>
            <a:fillRect/>
          </a:stretch>
        </p:blipFill>
        <p:spPr>
          <a:xfrm>
            <a:off x="5327616" y="1189565"/>
            <a:ext cx="1006968" cy="882858"/>
          </a:xfrm>
          <a:prstGeom prst="rect">
            <a:avLst/>
          </a:prstGeom>
        </p:spPr>
      </p:pic>
      <p:pic>
        <p:nvPicPr>
          <p:cNvPr id="21" name="图片 20">
            <a:extLst>
              <a:ext uri="{FF2B5EF4-FFF2-40B4-BE49-F238E27FC236}">
                <a16:creationId xmlns:a16="http://schemas.microsoft.com/office/drawing/2014/main" id="{338EB7EE-5C40-4B59-8B1C-131215708A5D}"/>
              </a:ext>
            </a:extLst>
          </p:cNvPr>
          <p:cNvPicPr>
            <a:picLocks noChangeAspect="1"/>
          </p:cNvPicPr>
          <p:nvPr/>
        </p:nvPicPr>
        <p:blipFill>
          <a:blip r:embed="rId20"/>
          <a:stretch>
            <a:fillRect/>
          </a:stretch>
        </p:blipFill>
        <p:spPr>
          <a:xfrm>
            <a:off x="8793478" y="4080527"/>
            <a:ext cx="2124525" cy="540000"/>
          </a:xfrm>
          <a:prstGeom prst="rect">
            <a:avLst/>
          </a:prstGeom>
        </p:spPr>
      </p:pic>
      <p:pic>
        <p:nvPicPr>
          <p:cNvPr id="22" name="图片 21">
            <a:extLst>
              <a:ext uri="{FF2B5EF4-FFF2-40B4-BE49-F238E27FC236}">
                <a16:creationId xmlns:a16="http://schemas.microsoft.com/office/drawing/2014/main" id="{52A7ADAE-7578-429E-99D2-3ADF0F12AA04}"/>
              </a:ext>
            </a:extLst>
          </p:cNvPr>
          <p:cNvPicPr>
            <a:picLocks noChangeAspect="1"/>
          </p:cNvPicPr>
          <p:nvPr/>
        </p:nvPicPr>
        <p:blipFill>
          <a:blip r:embed="rId21"/>
          <a:stretch>
            <a:fillRect/>
          </a:stretch>
        </p:blipFill>
        <p:spPr>
          <a:xfrm>
            <a:off x="10618167" y="3325220"/>
            <a:ext cx="1246594" cy="675238"/>
          </a:xfrm>
          <a:prstGeom prst="rect">
            <a:avLst/>
          </a:prstGeom>
        </p:spPr>
      </p:pic>
      <p:pic>
        <p:nvPicPr>
          <p:cNvPr id="23" name="图片 22">
            <a:extLst>
              <a:ext uri="{FF2B5EF4-FFF2-40B4-BE49-F238E27FC236}">
                <a16:creationId xmlns:a16="http://schemas.microsoft.com/office/drawing/2014/main" id="{C57056C6-6009-4868-838F-ADE67EC7859D}"/>
              </a:ext>
            </a:extLst>
          </p:cNvPr>
          <p:cNvPicPr>
            <a:picLocks noChangeAspect="1"/>
          </p:cNvPicPr>
          <p:nvPr/>
        </p:nvPicPr>
        <p:blipFill>
          <a:blip r:embed="rId22"/>
          <a:stretch>
            <a:fillRect/>
          </a:stretch>
        </p:blipFill>
        <p:spPr>
          <a:xfrm>
            <a:off x="562957" y="4080527"/>
            <a:ext cx="2183077" cy="540000"/>
          </a:xfrm>
          <a:prstGeom prst="rect">
            <a:avLst/>
          </a:prstGeom>
        </p:spPr>
      </p:pic>
      <p:pic>
        <p:nvPicPr>
          <p:cNvPr id="24" name="图片 23">
            <a:extLst>
              <a:ext uri="{FF2B5EF4-FFF2-40B4-BE49-F238E27FC236}">
                <a16:creationId xmlns:a16="http://schemas.microsoft.com/office/drawing/2014/main" id="{C792FF2B-81AD-4B7B-BBA6-D6086931F7CD}"/>
              </a:ext>
            </a:extLst>
          </p:cNvPr>
          <p:cNvPicPr>
            <a:picLocks noChangeAspect="1"/>
          </p:cNvPicPr>
          <p:nvPr/>
        </p:nvPicPr>
        <p:blipFill>
          <a:blip r:embed="rId23"/>
          <a:stretch>
            <a:fillRect/>
          </a:stretch>
        </p:blipFill>
        <p:spPr>
          <a:xfrm>
            <a:off x="1879078" y="2173959"/>
            <a:ext cx="1815517" cy="540000"/>
          </a:xfrm>
          <a:prstGeom prst="rect">
            <a:avLst/>
          </a:prstGeom>
        </p:spPr>
      </p:pic>
      <p:pic>
        <p:nvPicPr>
          <p:cNvPr id="25" name="Picture 12">
            <a:extLst>
              <a:ext uri="{FF2B5EF4-FFF2-40B4-BE49-F238E27FC236}">
                <a16:creationId xmlns:a16="http://schemas.microsoft.com/office/drawing/2014/main" id="{8A2375C5-A036-4791-94C9-D11947482BD4}"/>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38579" y="1199992"/>
            <a:ext cx="924076" cy="924076"/>
          </a:xfrm>
          <a:prstGeom prst="rect">
            <a:avLst/>
          </a:prstGeom>
          <a:noFill/>
          <a:extLst>
            <a:ext uri="{909E8E84-426E-40DD-AFC4-6F175D3DCCD1}">
              <a14:hiddenFill xmlns:a14="http://schemas.microsoft.com/office/drawing/2010/main">
                <a:solidFill>
                  <a:srgbClr val="FFFFFF"/>
                </a:solidFill>
              </a14:hiddenFill>
            </a:ext>
          </a:extLst>
        </p:spPr>
      </p:pic>
      <p:pic>
        <p:nvPicPr>
          <p:cNvPr id="26" name="图片 25">
            <a:extLst>
              <a:ext uri="{FF2B5EF4-FFF2-40B4-BE49-F238E27FC236}">
                <a16:creationId xmlns:a16="http://schemas.microsoft.com/office/drawing/2014/main" id="{7C2FBB7D-6476-4BC1-B5E0-94BABB63A033}"/>
              </a:ext>
            </a:extLst>
          </p:cNvPr>
          <p:cNvPicPr>
            <a:picLocks noChangeAspect="1"/>
          </p:cNvPicPr>
          <p:nvPr/>
        </p:nvPicPr>
        <p:blipFill>
          <a:blip r:embed="rId25"/>
          <a:stretch>
            <a:fillRect/>
          </a:stretch>
        </p:blipFill>
        <p:spPr>
          <a:xfrm>
            <a:off x="1607027" y="3258079"/>
            <a:ext cx="2000353" cy="527077"/>
          </a:xfrm>
          <a:prstGeom prst="rect">
            <a:avLst/>
          </a:prstGeom>
        </p:spPr>
      </p:pic>
      <p:sp>
        <p:nvSpPr>
          <p:cNvPr id="27" name="AutoShape 14" descr="高处俯瞰繁忙的立交桥">
            <a:extLst>
              <a:ext uri="{FF2B5EF4-FFF2-40B4-BE49-F238E27FC236}">
                <a16:creationId xmlns:a16="http://schemas.microsoft.com/office/drawing/2014/main" id="{31A21DCA-C867-47FB-AC33-42C3EB88C200}"/>
              </a:ext>
            </a:extLst>
          </p:cNvPr>
          <p:cNvSpPr>
            <a:spLocks noChangeAspect="1" noChangeArrowheads="1"/>
          </p:cNvSpPr>
          <p:nvPr/>
        </p:nvSpPr>
        <p:spPr bwMode="auto">
          <a:xfrm>
            <a:off x="5794378" y="280179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hangingPunct="0">
              <a:lnSpc>
                <a:spcPct val="150000"/>
              </a:lnSpc>
            </a:pPr>
            <a:endParaRPr lang="zh-CN" altLang="en-US" sz="1600" b="1" kern="0">
              <a:latin typeface="Roboto"/>
              <a:cs typeface="Roboto"/>
              <a:sym typeface="Roboto"/>
            </a:endParaRPr>
          </a:p>
        </p:txBody>
      </p:sp>
      <p:pic>
        <p:nvPicPr>
          <p:cNvPr id="28" name="图片 27">
            <a:extLst>
              <a:ext uri="{FF2B5EF4-FFF2-40B4-BE49-F238E27FC236}">
                <a16:creationId xmlns:a16="http://schemas.microsoft.com/office/drawing/2014/main" id="{3F8A41D1-9D5F-46F8-B6CA-C5E1C8F4534E}"/>
              </a:ext>
            </a:extLst>
          </p:cNvPr>
          <p:cNvPicPr>
            <a:picLocks noChangeAspect="1"/>
          </p:cNvPicPr>
          <p:nvPr/>
        </p:nvPicPr>
        <p:blipFill>
          <a:blip r:embed="rId26"/>
          <a:stretch>
            <a:fillRect/>
          </a:stretch>
        </p:blipFill>
        <p:spPr>
          <a:xfrm>
            <a:off x="3732446" y="2173959"/>
            <a:ext cx="4708382" cy="2642580"/>
          </a:xfrm>
          <a:prstGeom prst="rect">
            <a:avLst/>
          </a:prstGeom>
        </p:spPr>
      </p:pic>
      <p:pic>
        <p:nvPicPr>
          <p:cNvPr id="29" name="图片 28">
            <a:extLst>
              <a:ext uri="{FF2B5EF4-FFF2-40B4-BE49-F238E27FC236}">
                <a16:creationId xmlns:a16="http://schemas.microsoft.com/office/drawing/2014/main" id="{2AC0662C-3741-491B-BC9F-512EC2237702}"/>
              </a:ext>
            </a:extLst>
          </p:cNvPr>
          <p:cNvPicPr>
            <a:picLocks noChangeAspect="1"/>
          </p:cNvPicPr>
          <p:nvPr/>
        </p:nvPicPr>
        <p:blipFill>
          <a:blip r:embed="rId27"/>
          <a:stretch>
            <a:fillRect/>
          </a:stretch>
        </p:blipFill>
        <p:spPr>
          <a:xfrm>
            <a:off x="6652237" y="4879466"/>
            <a:ext cx="1268950" cy="720000"/>
          </a:xfrm>
          <a:prstGeom prst="rect">
            <a:avLst/>
          </a:prstGeom>
        </p:spPr>
      </p:pic>
      <p:pic>
        <p:nvPicPr>
          <p:cNvPr id="30" name="图片 29">
            <a:extLst>
              <a:ext uri="{FF2B5EF4-FFF2-40B4-BE49-F238E27FC236}">
                <a16:creationId xmlns:a16="http://schemas.microsoft.com/office/drawing/2014/main" id="{7F83B9FE-F696-42DA-A6CA-C6D3E261E12C}"/>
              </a:ext>
            </a:extLst>
          </p:cNvPr>
          <p:cNvPicPr>
            <a:picLocks noChangeAspect="1"/>
          </p:cNvPicPr>
          <p:nvPr/>
        </p:nvPicPr>
        <p:blipFill>
          <a:blip r:embed="rId28"/>
          <a:stretch>
            <a:fillRect/>
          </a:stretch>
        </p:blipFill>
        <p:spPr>
          <a:xfrm>
            <a:off x="4902677" y="5401640"/>
            <a:ext cx="1574584" cy="734806"/>
          </a:xfrm>
          <a:prstGeom prst="rect">
            <a:avLst/>
          </a:prstGeom>
        </p:spPr>
      </p:pic>
      <p:sp>
        <p:nvSpPr>
          <p:cNvPr id="31" name="标题 7">
            <a:extLst>
              <a:ext uri="{FF2B5EF4-FFF2-40B4-BE49-F238E27FC236}">
                <a16:creationId xmlns:a16="http://schemas.microsoft.com/office/drawing/2014/main" id="{0B32FB0F-5D1F-4D47-AF85-B168ACF77944}"/>
              </a:ext>
            </a:extLst>
          </p:cNvPr>
          <p:cNvSpPr txBox="1">
            <a:spLocks/>
          </p:cNvSpPr>
          <p:nvPr/>
        </p:nvSpPr>
        <p:spPr>
          <a:xfrm>
            <a:off x="104974" y="825234"/>
            <a:ext cx="11990339" cy="538843"/>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t>Partial Linkis use cases (according to </a:t>
            </a:r>
            <a:r>
              <a:rPr lang="en-US" altLang="zh-CN" sz="2400" dirty="0" err="1"/>
              <a:t>Github</a:t>
            </a:r>
            <a:r>
              <a:rPr lang="en-US" altLang="zh-CN" sz="2400" dirty="0"/>
              <a:t> issue: Who is using Linkis) .</a:t>
            </a:r>
          </a:p>
        </p:txBody>
      </p:sp>
    </p:spTree>
    <p:extLst>
      <p:ext uri="{BB962C8B-B14F-4D97-AF65-F5344CB8AC3E}">
        <p14:creationId xmlns:p14="http://schemas.microsoft.com/office/powerpoint/2010/main" val="1231967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489BF2D-7EA4-466A-AA37-4C3AD8244B84}"/>
              </a:ext>
            </a:extLst>
          </p:cNvPr>
          <p:cNvSpPr/>
          <p:nvPr/>
        </p:nvSpPr>
        <p:spPr>
          <a:xfrm>
            <a:off x="193374" y="73721"/>
            <a:ext cx="2908168" cy="523220"/>
          </a:xfrm>
          <a:prstGeom prst="rect">
            <a:avLst/>
          </a:prstGeom>
        </p:spPr>
        <p:txBody>
          <a:bodyPr wrap="none">
            <a:spAutoFit/>
          </a:bodyPr>
          <a:lstStyle/>
          <a:p>
            <a:r>
              <a:rPr lang="en-US" altLang="zh-CN" sz="2800" dirty="0"/>
              <a:t>Linkis Community</a:t>
            </a:r>
          </a:p>
        </p:txBody>
      </p:sp>
      <p:cxnSp>
        <p:nvCxnSpPr>
          <p:cNvPr id="3" name="直接连接符 2">
            <a:extLst>
              <a:ext uri="{FF2B5EF4-FFF2-40B4-BE49-F238E27FC236}">
                <a16:creationId xmlns:a16="http://schemas.microsoft.com/office/drawing/2014/main" id="{F87EE39D-97F6-4F0D-B54D-1796C738FFEC}"/>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标题 7">
            <a:extLst>
              <a:ext uri="{FF2B5EF4-FFF2-40B4-BE49-F238E27FC236}">
                <a16:creationId xmlns:a16="http://schemas.microsoft.com/office/drawing/2014/main" id="{95A1E339-A74C-4F2F-961B-9C124DCBF472}"/>
              </a:ext>
            </a:extLst>
          </p:cNvPr>
          <p:cNvSpPr txBox="1">
            <a:spLocks/>
          </p:cNvSpPr>
          <p:nvPr/>
        </p:nvSpPr>
        <p:spPr>
          <a:xfrm>
            <a:off x="238024" y="636137"/>
            <a:ext cx="11990339" cy="538843"/>
          </a:xfrm>
          <a:prstGeom prst="rect">
            <a:avLst/>
          </a:prstGeom>
        </p:spPr>
        <p:txBody>
          <a:bodyPr/>
          <a:lstStyle>
            <a:lvl1pPr marL="0" marR="0" indent="0" algn="l" defTabSz="914400" rtl="0" eaLnBrk="1" latinLnBrk="0" hangingPunct="1">
              <a:lnSpc>
                <a:spcPct val="130000"/>
              </a:lnSpc>
              <a:spcBef>
                <a:spcPts val="0"/>
              </a:spcBef>
              <a:spcAft>
                <a:spcPts val="0"/>
              </a:spcAft>
              <a:buClrTx/>
              <a:buSzTx/>
              <a:buFontTx/>
              <a:buNone/>
              <a:tabLst/>
              <a:defRPr sz="3200" b="0" i="0" u="none" strike="noStrike" cap="none" spc="0" baseline="0">
                <a:ln>
                  <a:noFill/>
                </a:ln>
                <a:solidFill>
                  <a:srgbClr val="FFFFFF"/>
                </a:solidFill>
                <a:uFillTx/>
                <a:latin typeface="+mj-ea"/>
                <a:ea typeface="+mj-ea"/>
                <a:cs typeface="Lato" panose="020F0502020204030203" pitchFamily="34" charset="0"/>
                <a:sym typeface="Helvetica"/>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9pPr>
          </a:lstStyle>
          <a:p>
            <a:pPr marL="342900" indent="-342900">
              <a:buFont typeface="Arial" panose="020B0604020202020204" pitchFamily="34" charset="0"/>
              <a:buChar char="•"/>
            </a:pPr>
            <a:endParaRPr lang="en-US" altLang="zh-CN" sz="2400" dirty="0">
              <a:solidFill>
                <a:schemeClr val="tx1"/>
              </a:solidFill>
            </a:endParaRPr>
          </a:p>
        </p:txBody>
      </p:sp>
      <p:sp>
        <p:nvSpPr>
          <p:cNvPr id="5" name="矩形 4">
            <a:extLst>
              <a:ext uri="{FF2B5EF4-FFF2-40B4-BE49-F238E27FC236}">
                <a16:creationId xmlns:a16="http://schemas.microsoft.com/office/drawing/2014/main" id="{98A68278-95EE-4A70-8F75-CD117AF4E3B4}"/>
              </a:ext>
            </a:extLst>
          </p:cNvPr>
          <p:cNvSpPr/>
          <p:nvPr/>
        </p:nvSpPr>
        <p:spPr>
          <a:xfrm>
            <a:off x="238024" y="901629"/>
            <a:ext cx="11697302" cy="3970318"/>
          </a:xfrm>
          <a:prstGeom prst="rect">
            <a:avLst/>
          </a:prstGeom>
        </p:spPr>
        <p:txBody>
          <a:bodyPr wrap="square">
            <a:spAutoFit/>
          </a:bodyPr>
          <a:lstStyle/>
          <a:p>
            <a:pPr marL="171450" lvl="0" indent="-171450">
              <a:lnSpc>
                <a:spcPct val="150000"/>
              </a:lnSpc>
              <a:buFont typeface="Arial" panose="020B0604020202090204" pitchFamily="34" charset="0"/>
              <a:buChar char="•"/>
              <a:defRPr/>
            </a:pPr>
            <a:r>
              <a:rPr lang="en-US" altLang="zh-CN" sz="2400" dirty="0">
                <a:latin typeface="+mn-ea"/>
                <a:sym typeface="+mn-ea"/>
              </a:rPr>
              <a:t>Linkis open source in 2019/07, entered Apache Incubator in 2021/07.</a:t>
            </a:r>
          </a:p>
          <a:p>
            <a:pPr lvl="0">
              <a:lnSpc>
                <a:spcPct val="150000"/>
              </a:lnSpc>
              <a:defRPr/>
            </a:pPr>
            <a:r>
              <a:rPr lang="en-US" altLang="zh-CN" sz="2400" dirty="0">
                <a:latin typeface="+mn-ea"/>
                <a:sym typeface="+mn-ea"/>
              </a:rPr>
              <a:t>Progress since entered Apache Incubator:</a:t>
            </a:r>
          </a:p>
          <a:p>
            <a:pPr marL="171450" indent="-171450">
              <a:lnSpc>
                <a:spcPct val="150000"/>
              </a:lnSpc>
              <a:buFont typeface="Arial" panose="020B0604020202090204" pitchFamily="34" charset="0"/>
              <a:buChar char="•"/>
              <a:defRPr/>
            </a:pPr>
            <a:r>
              <a:rPr lang="en-US" altLang="zh-CN" sz="2400" dirty="0">
                <a:latin typeface="+mn-ea"/>
                <a:sym typeface="+mn-ea"/>
              </a:rPr>
              <a:t>Developers: 100+ contributors, 26 committers.</a:t>
            </a:r>
          </a:p>
          <a:p>
            <a:pPr marL="171450" indent="-171450">
              <a:lnSpc>
                <a:spcPct val="150000"/>
              </a:lnSpc>
              <a:buFont typeface="Arial" panose="020B0604020202090204" pitchFamily="34" charset="0"/>
              <a:buChar char="•"/>
              <a:defRPr/>
            </a:pPr>
            <a:r>
              <a:rPr lang="en-US" altLang="zh-CN" sz="2400" dirty="0">
                <a:latin typeface="+mn-ea"/>
                <a:sym typeface="+mn-ea"/>
              </a:rPr>
              <a:t>Releases: 4 Apache releases.</a:t>
            </a:r>
          </a:p>
          <a:p>
            <a:pPr marL="171450" indent="-171450">
              <a:lnSpc>
                <a:spcPct val="150000"/>
              </a:lnSpc>
              <a:buFont typeface="Arial" panose="020B0604020202090204" pitchFamily="34" charset="0"/>
              <a:buChar char="•"/>
              <a:defRPr/>
            </a:pPr>
            <a:r>
              <a:rPr lang="en-US" altLang="zh-CN" sz="2400" dirty="0">
                <a:latin typeface="+mn-ea"/>
                <a:sym typeface="+mn-ea"/>
              </a:rPr>
              <a:t>Users:</a:t>
            </a:r>
            <a:r>
              <a:rPr lang="zh-CN" altLang="en-US" sz="2400" dirty="0">
                <a:latin typeface="+mn-ea"/>
                <a:sym typeface="+mn-ea"/>
              </a:rPr>
              <a:t> </a:t>
            </a:r>
            <a:r>
              <a:rPr lang="en-US" altLang="zh-CN" sz="2400" dirty="0">
                <a:latin typeface="+mn-ea"/>
              </a:rPr>
              <a:t>11 </a:t>
            </a:r>
            <a:r>
              <a:rPr lang="en-US" altLang="zh-CN" sz="2400" dirty="0" err="1">
                <a:latin typeface="+mn-ea"/>
              </a:rPr>
              <a:t>Wechat</a:t>
            </a:r>
            <a:r>
              <a:rPr lang="en-US" altLang="zh-CN" sz="2400" dirty="0">
                <a:latin typeface="+mn-ea"/>
              </a:rPr>
              <a:t> groups and 1 QQ group</a:t>
            </a:r>
            <a:r>
              <a:rPr lang="en-US" altLang="zh-CN" sz="2400" dirty="0">
                <a:latin typeface="+mn-ea"/>
                <a:sym typeface="+mn-ea"/>
              </a:rPr>
              <a:t>,</a:t>
            </a:r>
            <a:r>
              <a:rPr lang="zh-CN" altLang="en-US" sz="2400" dirty="0">
                <a:latin typeface="+mn-ea"/>
                <a:sym typeface="+mn-ea"/>
              </a:rPr>
              <a:t> </a:t>
            </a:r>
            <a:r>
              <a:rPr lang="en-US" altLang="zh-CN" sz="2400" dirty="0">
                <a:latin typeface="+mn-ea"/>
                <a:sym typeface="+mn-ea"/>
              </a:rPr>
              <a:t>7000+ peoples. 1,600+ sandbox users</a:t>
            </a:r>
            <a:r>
              <a:rPr lang="zh-CN" altLang="en-US" sz="2400" dirty="0">
                <a:latin typeface="+mn-ea"/>
                <a:sym typeface="+mn-ea"/>
              </a:rPr>
              <a:t>， </a:t>
            </a:r>
            <a:r>
              <a:rPr lang="en-US" altLang="zh-CN" sz="2400" dirty="0">
                <a:latin typeface="+mn-ea"/>
                <a:sym typeface="+mn-ea"/>
              </a:rPr>
              <a:t>80+ organizations feedback brought to production.</a:t>
            </a:r>
          </a:p>
          <a:p>
            <a:pPr marL="171450" indent="-171450">
              <a:lnSpc>
                <a:spcPct val="150000"/>
              </a:lnSpc>
              <a:buFont typeface="Arial" panose="020B0604020202090204" pitchFamily="34" charset="0"/>
              <a:buChar char="•"/>
              <a:defRPr/>
            </a:pPr>
            <a:r>
              <a:rPr lang="en-US" altLang="zh-CN" sz="2400" dirty="0">
                <a:latin typeface="+mn-ea"/>
                <a:sym typeface="+mn-ea"/>
              </a:rPr>
              <a:t>Activities: 17 online/offline meetups since 2021/07, regular biweekly meetings.</a:t>
            </a:r>
          </a:p>
        </p:txBody>
      </p:sp>
    </p:spTree>
    <p:extLst>
      <p:ext uri="{BB962C8B-B14F-4D97-AF65-F5344CB8AC3E}">
        <p14:creationId xmlns:p14="http://schemas.microsoft.com/office/powerpoint/2010/main" val="705845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814D1C4-49DB-4C93-B4B2-8CCBBD92C8A5}"/>
              </a:ext>
            </a:extLst>
          </p:cNvPr>
          <p:cNvSpPr/>
          <p:nvPr/>
        </p:nvSpPr>
        <p:spPr>
          <a:xfrm>
            <a:off x="78506" y="530156"/>
            <a:ext cx="3483646"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Linkis future planning</a:t>
            </a:r>
          </a:p>
        </p:txBody>
      </p:sp>
      <p:cxnSp>
        <p:nvCxnSpPr>
          <p:cNvPr id="3" name="直接连接符 2">
            <a:extLst>
              <a:ext uri="{FF2B5EF4-FFF2-40B4-BE49-F238E27FC236}">
                <a16:creationId xmlns:a16="http://schemas.microsoft.com/office/drawing/2014/main" id="{F1455CAB-3E4A-4EE2-91AC-3144660142ED}"/>
              </a:ext>
            </a:extLst>
          </p:cNvPr>
          <p:cNvCxnSpPr>
            <a:cxnSpLocks/>
          </p:cNvCxnSpPr>
          <p:nvPr/>
        </p:nvCxnSpPr>
        <p:spPr>
          <a:xfrm>
            <a:off x="24832" y="1030733"/>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标题 7">
            <a:extLst>
              <a:ext uri="{FF2B5EF4-FFF2-40B4-BE49-F238E27FC236}">
                <a16:creationId xmlns:a16="http://schemas.microsoft.com/office/drawing/2014/main" id="{0B32FB0F-5D1F-4D47-AF85-B168ACF77944}"/>
              </a:ext>
            </a:extLst>
          </p:cNvPr>
          <p:cNvSpPr txBox="1">
            <a:spLocks/>
          </p:cNvSpPr>
          <p:nvPr/>
        </p:nvSpPr>
        <p:spPr>
          <a:xfrm>
            <a:off x="123156" y="1092572"/>
            <a:ext cx="11990339" cy="538843"/>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altLang="zh-CN" sz="2400" dirty="0"/>
          </a:p>
        </p:txBody>
      </p:sp>
      <p:pic>
        <p:nvPicPr>
          <p:cNvPr id="5" name="table">
            <a:extLst>
              <a:ext uri="{FF2B5EF4-FFF2-40B4-BE49-F238E27FC236}">
                <a16:creationId xmlns:a16="http://schemas.microsoft.com/office/drawing/2014/main" id="{407B145D-44F8-4E85-8087-10858D3525C1}"/>
              </a:ext>
            </a:extLst>
          </p:cNvPr>
          <p:cNvPicPr>
            <a:picLocks noChangeAspect="1"/>
          </p:cNvPicPr>
          <p:nvPr/>
        </p:nvPicPr>
        <p:blipFill>
          <a:blip r:embed="rId3"/>
          <a:stretch>
            <a:fillRect/>
          </a:stretch>
        </p:blipFill>
        <p:spPr>
          <a:xfrm>
            <a:off x="325404" y="1215092"/>
            <a:ext cx="10654923" cy="4612175"/>
          </a:xfrm>
          <a:prstGeom prst="rect">
            <a:avLst/>
          </a:prstGeom>
        </p:spPr>
      </p:pic>
    </p:spTree>
    <p:extLst>
      <p:ext uri="{BB962C8B-B14F-4D97-AF65-F5344CB8AC3E}">
        <p14:creationId xmlns:p14="http://schemas.microsoft.com/office/powerpoint/2010/main" val="707940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a:extLst>
              <a:ext uri="{FF2B5EF4-FFF2-40B4-BE49-F238E27FC236}">
                <a16:creationId xmlns:a16="http://schemas.microsoft.com/office/drawing/2014/main" id="{1AD9ABBE-93A3-42B2-973B-75C15E2FC1C1}"/>
              </a:ext>
            </a:extLst>
          </p:cNvPr>
          <p:cNvSpPr txBox="1">
            <a:spLocks/>
          </p:cNvSpPr>
          <p:nvPr/>
        </p:nvSpPr>
        <p:spPr>
          <a:xfrm>
            <a:off x="6034964" y="3310240"/>
            <a:ext cx="4702147"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8000"/>
              <a:t>Thanks</a:t>
            </a:r>
            <a:endParaRPr lang="zh-CN" altLang="en-US" sz="8000" dirty="0"/>
          </a:p>
        </p:txBody>
      </p:sp>
      <p:pic>
        <p:nvPicPr>
          <p:cNvPr id="3" name="图片 2">
            <a:extLst>
              <a:ext uri="{FF2B5EF4-FFF2-40B4-BE49-F238E27FC236}">
                <a16:creationId xmlns:a16="http://schemas.microsoft.com/office/drawing/2014/main" id="{5048F80D-18B5-4E2D-B235-500CC17C094A}"/>
              </a:ext>
            </a:extLst>
          </p:cNvPr>
          <p:cNvPicPr>
            <a:picLocks noChangeAspect="1"/>
          </p:cNvPicPr>
          <p:nvPr/>
        </p:nvPicPr>
        <p:blipFill>
          <a:blip r:embed="rId3"/>
          <a:stretch>
            <a:fillRect/>
          </a:stretch>
        </p:blipFill>
        <p:spPr>
          <a:xfrm>
            <a:off x="1518325" y="2114884"/>
            <a:ext cx="3636580" cy="3691494"/>
          </a:xfrm>
          <a:prstGeom prst="rect">
            <a:avLst/>
          </a:prstGeom>
        </p:spPr>
      </p:pic>
      <p:sp>
        <p:nvSpPr>
          <p:cNvPr id="4" name="矩形 3">
            <a:extLst>
              <a:ext uri="{FF2B5EF4-FFF2-40B4-BE49-F238E27FC236}">
                <a16:creationId xmlns:a16="http://schemas.microsoft.com/office/drawing/2014/main" id="{0B342C89-C846-48D4-B430-A37E221C69A6}"/>
              </a:ext>
            </a:extLst>
          </p:cNvPr>
          <p:cNvSpPr/>
          <p:nvPr/>
        </p:nvSpPr>
        <p:spPr>
          <a:xfrm>
            <a:off x="3941235" y="993449"/>
            <a:ext cx="7412565" cy="523220"/>
          </a:xfrm>
          <a:prstGeom prst="rect">
            <a:avLst/>
          </a:prstGeom>
        </p:spPr>
        <p:txBody>
          <a:bodyPr wrap="square">
            <a:spAutoFit/>
          </a:bodyPr>
          <a:lstStyle/>
          <a:p>
            <a:r>
              <a:rPr lang="en-US" altLang="zh-CN" sz="2800" dirty="0">
                <a:latin typeface="PingFang SC"/>
              </a:rPr>
              <a:t>Computation middleware, Dev Ops cut in half.</a:t>
            </a:r>
            <a:endParaRPr lang="en-US" altLang="zh-CN" sz="2800" b="0" i="0" dirty="0">
              <a:effectLst/>
              <a:latin typeface="PingFang SC"/>
            </a:endParaRPr>
          </a:p>
        </p:txBody>
      </p:sp>
      <p:pic>
        <p:nvPicPr>
          <p:cNvPr id="5" name="图片 4">
            <a:extLst>
              <a:ext uri="{FF2B5EF4-FFF2-40B4-BE49-F238E27FC236}">
                <a16:creationId xmlns:a16="http://schemas.microsoft.com/office/drawing/2014/main" id="{7203CC8A-3CB1-4720-A74A-6C1FD9DC8D04}"/>
              </a:ext>
            </a:extLst>
          </p:cNvPr>
          <p:cNvPicPr>
            <a:picLocks noChangeAspect="1"/>
          </p:cNvPicPr>
          <p:nvPr/>
        </p:nvPicPr>
        <p:blipFill>
          <a:blip r:embed="rId4"/>
          <a:stretch>
            <a:fillRect/>
          </a:stretch>
        </p:blipFill>
        <p:spPr>
          <a:xfrm>
            <a:off x="1518325" y="993449"/>
            <a:ext cx="1620470" cy="529015"/>
          </a:xfrm>
          <a:prstGeom prst="rect">
            <a:avLst/>
          </a:prstGeom>
        </p:spPr>
      </p:pic>
    </p:spTree>
    <p:extLst>
      <p:ext uri="{BB962C8B-B14F-4D97-AF65-F5344CB8AC3E}">
        <p14:creationId xmlns:p14="http://schemas.microsoft.com/office/powerpoint/2010/main" val="852225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166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22F30E-73E4-424E-88F9-14248435035E}"/>
              </a:ext>
            </a:extLst>
          </p:cNvPr>
          <p:cNvSpPr/>
          <p:nvPr/>
        </p:nvSpPr>
        <p:spPr>
          <a:xfrm>
            <a:off x="193374" y="73721"/>
            <a:ext cx="6989414" cy="523220"/>
          </a:xfrm>
          <a:prstGeom prst="rect">
            <a:avLst/>
          </a:prstGeom>
        </p:spPr>
        <p:txBody>
          <a:bodyPr wrap="none">
            <a:spAutoFit/>
          </a:bodyPr>
          <a:lstStyle/>
          <a:p>
            <a:r>
              <a:rPr lang="en-US" altLang="zh-CN" sz="2800" dirty="0"/>
              <a:t>What’s Computation Governance Problems?</a:t>
            </a:r>
          </a:p>
        </p:txBody>
      </p:sp>
      <p:sp>
        <p:nvSpPr>
          <p:cNvPr id="3" name="标题 7">
            <a:extLst>
              <a:ext uri="{FF2B5EF4-FFF2-40B4-BE49-F238E27FC236}">
                <a16:creationId xmlns:a16="http://schemas.microsoft.com/office/drawing/2014/main" id="{F4F959F8-E454-477F-835D-1EED1E580ABC}"/>
              </a:ext>
            </a:extLst>
          </p:cNvPr>
          <p:cNvSpPr txBox="1">
            <a:spLocks/>
          </p:cNvSpPr>
          <p:nvPr/>
        </p:nvSpPr>
        <p:spPr>
          <a:xfrm>
            <a:off x="283221" y="592267"/>
            <a:ext cx="11526866" cy="538843"/>
          </a:xfrm>
          <a:prstGeom prst="rect">
            <a:avLst/>
          </a:prstGeom>
        </p:spPr>
        <p:txBody>
          <a:bodyPr/>
          <a:lstStyle>
            <a:lvl1pPr marL="0" marR="0" indent="0" algn="l" defTabSz="914400" rtl="0" eaLnBrk="1" latinLnBrk="0" hangingPunct="1">
              <a:lnSpc>
                <a:spcPct val="130000"/>
              </a:lnSpc>
              <a:spcBef>
                <a:spcPts val="0"/>
              </a:spcBef>
              <a:spcAft>
                <a:spcPts val="0"/>
              </a:spcAft>
              <a:buClrTx/>
              <a:buSzTx/>
              <a:buFontTx/>
              <a:buNone/>
              <a:tabLst/>
              <a:defRPr sz="3200" b="0" i="0" u="none" strike="noStrike" cap="none" spc="0" baseline="0">
                <a:ln>
                  <a:noFill/>
                </a:ln>
                <a:solidFill>
                  <a:srgbClr val="FFFFFF"/>
                </a:solidFill>
                <a:uFillTx/>
                <a:latin typeface="+mj-ea"/>
                <a:ea typeface="+mj-ea"/>
                <a:cs typeface="Lato" panose="020F0502020204030203" pitchFamily="34" charset="0"/>
                <a:sym typeface="Helvetica"/>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9pPr>
          </a:lstStyle>
          <a:p>
            <a:r>
              <a:rPr lang="en-US" altLang="zh-CN" sz="2400" dirty="0">
                <a:solidFill>
                  <a:schemeClr val="tx1"/>
                </a:solidFill>
              </a:rPr>
              <a:t>Today's data infrastructure is increasingly dynamic and innovative.</a:t>
            </a:r>
          </a:p>
        </p:txBody>
      </p:sp>
      <p:pic>
        <p:nvPicPr>
          <p:cNvPr id="4" name="图片 3">
            <a:extLst>
              <a:ext uri="{FF2B5EF4-FFF2-40B4-BE49-F238E27FC236}">
                <a16:creationId xmlns:a16="http://schemas.microsoft.com/office/drawing/2014/main" id="{AC3D6109-9AC5-412D-805A-D5C1C5E75D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812" y="1072606"/>
            <a:ext cx="7645901" cy="5080780"/>
          </a:xfrm>
          <a:prstGeom prst="rect">
            <a:avLst/>
          </a:prstGeom>
        </p:spPr>
      </p:pic>
      <p:sp>
        <p:nvSpPr>
          <p:cNvPr id="5" name="矩形 4">
            <a:extLst>
              <a:ext uri="{FF2B5EF4-FFF2-40B4-BE49-F238E27FC236}">
                <a16:creationId xmlns:a16="http://schemas.microsoft.com/office/drawing/2014/main" id="{48DF1228-0AD0-4657-96C1-456416608EAD}"/>
              </a:ext>
            </a:extLst>
          </p:cNvPr>
          <p:cNvSpPr/>
          <p:nvPr/>
        </p:nvSpPr>
        <p:spPr>
          <a:xfrm>
            <a:off x="10117393" y="5748244"/>
            <a:ext cx="2074607" cy="369332"/>
          </a:xfrm>
          <a:prstGeom prst="rect">
            <a:avLst/>
          </a:prstGeom>
        </p:spPr>
        <p:txBody>
          <a:bodyPr wrap="none">
            <a:spAutoFit/>
          </a:bodyPr>
          <a:lstStyle/>
          <a:p>
            <a:r>
              <a:rPr lang="en-US" altLang="zh-CN" dirty="0"/>
              <a:t>*From FIRSTMARK</a:t>
            </a:r>
            <a:endParaRPr lang="zh-CN" altLang="en-US" dirty="0"/>
          </a:p>
        </p:txBody>
      </p:sp>
      <p:cxnSp>
        <p:nvCxnSpPr>
          <p:cNvPr id="6" name="直接连接符 5">
            <a:extLst>
              <a:ext uri="{FF2B5EF4-FFF2-40B4-BE49-F238E27FC236}">
                <a16:creationId xmlns:a16="http://schemas.microsoft.com/office/drawing/2014/main" id="{9AF6B20B-4E7A-4AEB-8A1C-171693DF9CF8}"/>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921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7">
            <a:extLst>
              <a:ext uri="{FF2B5EF4-FFF2-40B4-BE49-F238E27FC236}">
                <a16:creationId xmlns:a16="http://schemas.microsoft.com/office/drawing/2014/main" id="{D5C6ED4F-87B7-43E6-B138-CF734E8AF21D}"/>
              </a:ext>
            </a:extLst>
          </p:cNvPr>
          <p:cNvSpPr txBox="1">
            <a:spLocks/>
          </p:cNvSpPr>
          <p:nvPr/>
        </p:nvSpPr>
        <p:spPr>
          <a:xfrm>
            <a:off x="266396" y="586582"/>
            <a:ext cx="11990339" cy="538843"/>
          </a:xfrm>
          <a:prstGeom prst="rect">
            <a:avLst/>
          </a:prstGeom>
        </p:spPr>
        <p:txBody>
          <a:bodyPr/>
          <a:lstStyle>
            <a:lvl1pPr marL="0" marR="0" indent="0" algn="l" defTabSz="914400" rtl="0" eaLnBrk="1" latinLnBrk="0" hangingPunct="1">
              <a:lnSpc>
                <a:spcPct val="130000"/>
              </a:lnSpc>
              <a:spcBef>
                <a:spcPts val="0"/>
              </a:spcBef>
              <a:spcAft>
                <a:spcPts val="0"/>
              </a:spcAft>
              <a:buClrTx/>
              <a:buSzTx/>
              <a:buFontTx/>
              <a:buNone/>
              <a:tabLst/>
              <a:defRPr sz="3200" b="0" i="0" u="none" strike="noStrike" cap="none" spc="0" baseline="0">
                <a:ln>
                  <a:noFill/>
                </a:ln>
                <a:solidFill>
                  <a:srgbClr val="FFFFFF"/>
                </a:solidFill>
                <a:uFillTx/>
                <a:latin typeface="+mj-ea"/>
                <a:ea typeface="+mj-ea"/>
                <a:cs typeface="Lato" panose="020F0502020204030203" pitchFamily="34" charset="0"/>
                <a:sym typeface="Helvetica"/>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9pPr>
          </a:lstStyle>
          <a:p>
            <a:r>
              <a:rPr lang="en-US" altLang="zh-CN" sz="2400" dirty="0">
                <a:solidFill>
                  <a:schemeClr val="tx1"/>
                </a:solidFill>
              </a:rPr>
              <a:t>More data platform components, more difficulty for development and maintenance.</a:t>
            </a:r>
          </a:p>
        </p:txBody>
      </p:sp>
      <p:sp>
        <p:nvSpPr>
          <p:cNvPr id="3" name="任意多边形: 形状 2">
            <a:extLst>
              <a:ext uri="{FF2B5EF4-FFF2-40B4-BE49-F238E27FC236}">
                <a16:creationId xmlns:a16="http://schemas.microsoft.com/office/drawing/2014/main" id="{B2DAC048-E42C-4EE8-8A6D-49ED9855C3D2}"/>
              </a:ext>
            </a:extLst>
          </p:cNvPr>
          <p:cNvSpPr/>
          <p:nvPr/>
        </p:nvSpPr>
        <p:spPr>
          <a:xfrm>
            <a:off x="305180" y="4202424"/>
            <a:ext cx="2620280" cy="523976"/>
          </a:xfrm>
          <a:custGeom>
            <a:avLst/>
            <a:gdLst>
              <a:gd name="connsiteX0" fmla="*/ 0 w 2620280"/>
              <a:gd name="connsiteY0" fmla="*/ 0 h 576000"/>
              <a:gd name="connsiteX1" fmla="*/ 2620280 w 2620280"/>
              <a:gd name="connsiteY1" fmla="*/ 0 h 576000"/>
              <a:gd name="connsiteX2" fmla="*/ 2620280 w 2620280"/>
              <a:gd name="connsiteY2" fmla="*/ 576000 h 576000"/>
              <a:gd name="connsiteX3" fmla="*/ 0 w 2620280"/>
              <a:gd name="connsiteY3" fmla="*/ 576000 h 576000"/>
              <a:gd name="connsiteX4" fmla="*/ 0 w 262028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576000">
                <a:moveTo>
                  <a:pt x="0" y="0"/>
                </a:moveTo>
                <a:lnTo>
                  <a:pt x="2620280" y="0"/>
                </a:lnTo>
                <a:lnTo>
                  <a:pt x="2620280" y="576000"/>
                </a:lnTo>
                <a:lnTo>
                  <a:pt x="0" y="576000"/>
                </a:lnTo>
                <a:lnTo>
                  <a:pt x="0" y="0"/>
                </a:lnTo>
                <a:close/>
              </a:path>
            </a:pathLst>
          </a:custGeom>
          <a:solidFill>
            <a:srgbClr val="076CB0">
              <a:alpha val="90000"/>
              <a:hueOff val="0"/>
              <a:satOff val="0"/>
              <a:lumOff val="0"/>
              <a:alphaOff val="0"/>
            </a:srgbClr>
          </a:solidFill>
          <a:ln w="25400" cap="flat" cmpd="sng" algn="ctr">
            <a:solidFill>
              <a:srgbClr val="076CB0">
                <a:alpha val="9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chemeClr val="tx1"/>
                </a:solidFill>
                <a:latin typeface="Lato"/>
                <a:ea typeface="+mn-ea"/>
                <a:cs typeface="Calibri"/>
              </a:rPr>
              <a:t>OLAP Engines</a:t>
            </a:r>
            <a:endParaRPr lang="zh-CN" altLang="en-US" sz="1800" kern="1200" dirty="0">
              <a:solidFill>
                <a:schemeClr val="tx1"/>
              </a:solidFill>
              <a:latin typeface="Lato"/>
              <a:ea typeface="+mn-ea"/>
              <a:cs typeface="Calibri"/>
            </a:endParaRPr>
          </a:p>
        </p:txBody>
      </p:sp>
      <p:sp>
        <p:nvSpPr>
          <p:cNvPr id="4" name="任意多边形: 形状 3">
            <a:extLst>
              <a:ext uri="{FF2B5EF4-FFF2-40B4-BE49-F238E27FC236}">
                <a16:creationId xmlns:a16="http://schemas.microsoft.com/office/drawing/2014/main" id="{8B32398C-1C1D-4D92-B1F6-C0E5F999359A}"/>
              </a:ext>
            </a:extLst>
          </p:cNvPr>
          <p:cNvSpPr/>
          <p:nvPr/>
        </p:nvSpPr>
        <p:spPr>
          <a:xfrm>
            <a:off x="305180" y="4726711"/>
            <a:ext cx="2620280" cy="1245210"/>
          </a:xfrm>
          <a:custGeom>
            <a:avLst/>
            <a:gdLst>
              <a:gd name="connsiteX0" fmla="*/ 0 w 2620280"/>
              <a:gd name="connsiteY0" fmla="*/ 0 h 1482299"/>
              <a:gd name="connsiteX1" fmla="*/ 2620280 w 2620280"/>
              <a:gd name="connsiteY1" fmla="*/ 0 h 1482299"/>
              <a:gd name="connsiteX2" fmla="*/ 2620280 w 2620280"/>
              <a:gd name="connsiteY2" fmla="*/ 1482299 h 1482299"/>
              <a:gd name="connsiteX3" fmla="*/ 0 w 2620280"/>
              <a:gd name="connsiteY3" fmla="*/ 1482299 h 1482299"/>
              <a:gd name="connsiteX4" fmla="*/ 0 w 2620280"/>
              <a:gd name="connsiteY4" fmla="*/ 0 h 14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1482299">
                <a:moveTo>
                  <a:pt x="0" y="0"/>
                </a:moveTo>
                <a:lnTo>
                  <a:pt x="2620280" y="0"/>
                </a:lnTo>
                <a:lnTo>
                  <a:pt x="2620280" y="1482299"/>
                </a:lnTo>
                <a:lnTo>
                  <a:pt x="0" y="1482299"/>
                </a:lnTo>
                <a:lnTo>
                  <a:pt x="0" y="0"/>
                </a:lnTo>
                <a:close/>
              </a:path>
            </a:pathLst>
          </a:custGeom>
          <a:solidFill>
            <a:srgbClr val="076CB0">
              <a:alpha val="90000"/>
              <a:tint val="40000"/>
              <a:hueOff val="0"/>
              <a:satOff val="0"/>
              <a:lumOff val="0"/>
              <a:alphaOff val="0"/>
            </a:srgbClr>
          </a:solidFill>
          <a:ln w="25400" cap="flat" cmpd="sng" algn="ctr">
            <a:solidFill>
              <a:srgbClr val="076CB0">
                <a:alpha val="90000"/>
                <a:tint val="4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Hive</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Spark</a:t>
            </a:r>
            <a:endParaRPr lang="zh-CN" altLang="en-US" sz="1800" kern="1200" dirty="0">
              <a:solidFill>
                <a:schemeClr val="tx1"/>
              </a:solidFill>
              <a:latin typeface="Lato"/>
              <a:ea typeface="+mn-ea"/>
              <a:cs typeface="Calibri"/>
            </a:endParaRPr>
          </a:p>
          <a:p>
            <a:pPr marL="171450" lvl="1" indent="-171450" defTabSz="800100">
              <a:lnSpc>
                <a:spcPct val="90000"/>
              </a:lnSpc>
              <a:spcBef>
                <a:spcPct val="0"/>
              </a:spcBef>
              <a:spcAft>
                <a:spcPct val="15000"/>
              </a:spcAft>
              <a:buChar char="•"/>
            </a:pPr>
            <a:r>
              <a:rPr lang="en-US" altLang="zh-CN" dirty="0" err="1">
                <a:solidFill>
                  <a:schemeClr val="tx1"/>
                </a:solidFill>
                <a:latin typeface="Lato"/>
                <a:cs typeface="Calibri"/>
              </a:rPr>
              <a:t>Kylin</a:t>
            </a:r>
            <a:endParaRPr lang="zh-CN" altLang="en-US" sz="1800" kern="1200" dirty="0">
              <a:solidFill>
                <a:schemeClr val="tx1"/>
              </a:solidFill>
              <a:latin typeface="Lato"/>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Presto</a:t>
            </a:r>
            <a:endParaRPr lang="zh-CN" altLang="en-US" sz="1800" kern="1200" dirty="0">
              <a:solidFill>
                <a:schemeClr val="tx1"/>
              </a:solidFill>
              <a:latin typeface="Lato"/>
              <a:ea typeface="+mn-ea"/>
              <a:cs typeface="Calibri"/>
            </a:endParaRPr>
          </a:p>
        </p:txBody>
      </p:sp>
      <p:sp>
        <p:nvSpPr>
          <p:cNvPr id="5" name="任意多边形: 形状 4">
            <a:extLst>
              <a:ext uri="{FF2B5EF4-FFF2-40B4-BE49-F238E27FC236}">
                <a16:creationId xmlns:a16="http://schemas.microsoft.com/office/drawing/2014/main" id="{EBE44792-585E-42A6-805A-70EF87CE181D}"/>
              </a:ext>
            </a:extLst>
          </p:cNvPr>
          <p:cNvSpPr/>
          <p:nvPr/>
        </p:nvSpPr>
        <p:spPr>
          <a:xfrm>
            <a:off x="3292300" y="4202424"/>
            <a:ext cx="2620280" cy="523976"/>
          </a:xfrm>
          <a:custGeom>
            <a:avLst/>
            <a:gdLst>
              <a:gd name="connsiteX0" fmla="*/ 0 w 2620280"/>
              <a:gd name="connsiteY0" fmla="*/ 0 h 576000"/>
              <a:gd name="connsiteX1" fmla="*/ 2620280 w 2620280"/>
              <a:gd name="connsiteY1" fmla="*/ 0 h 576000"/>
              <a:gd name="connsiteX2" fmla="*/ 2620280 w 2620280"/>
              <a:gd name="connsiteY2" fmla="*/ 576000 h 576000"/>
              <a:gd name="connsiteX3" fmla="*/ 0 w 2620280"/>
              <a:gd name="connsiteY3" fmla="*/ 576000 h 576000"/>
              <a:gd name="connsiteX4" fmla="*/ 0 w 262028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576000">
                <a:moveTo>
                  <a:pt x="0" y="0"/>
                </a:moveTo>
                <a:lnTo>
                  <a:pt x="2620280" y="0"/>
                </a:lnTo>
                <a:lnTo>
                  <a:pt x="2620280" y="576000"/>
                </a:lnTo>
                <a:lnTo>
                  <a:pt x="0" y="576000"/>
                </a:lnTo>
                <a:lnTo>
                  <a:pt x="0" y="0"/>
                </a:lnTo>
                <a:close/>
              </a:path>
            </a:pathLst>
          </a:custGeom>
          <a:solidFill>
            <a:srgbClr val="076CB0">
              <a:alpha val="90000"/>
              <a:hueOff val="0"/>
              <a:satOff val="0"/>
              <a:lumOff val="0"/>
              <a:alphaOff val="-13333"/>
            </a:srgbClr>
          </a:solidFill>
          <a:ln w="25400" cap="flat" cmpd="sng" algn="ctr">
            <a:solidFill>
              <a:srgbClr val="076CB0">
                <a:alpha val="90000"/>
                <a:hueOff val="0"/>
                <a:satOff val="0"/>
                <a:lumOff val="0"/>
                <a:alphaOff val="-13333"/>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altLang="zh-CN" dirty="0">
                <a:solidFill>
                  <a:schemeClr val="tx1"/>
                </a:solidFill>
                <a:latin typeface="Lato"/>
                <a:cs typeface="Calibri"/>
              </a:rPr>
              <a:t>OLTP Engines</a:t>
            </a:r>
            <a:endParaRPr lang="zh-CN" altLang="en-US" sz="1800" kern="1200" dirty="0">
              <a:solidFill>
                <a:schemeClr val="tx1"/>
              </a:solidFill>
              <a:latin typeface="Lato"/>
              <a:cs typeface="Calibri"/>
            </a:endParaRPr>
          </a:p>
        </p:txBody>
      </p:sp>
      <p:sp>
        <p:nvSpPr>
          <p:cNvPr id="6" name="任意多边形: 形状 5">
            <a:extLst>
              <a:ext uri="{FF2B5EF4-FFF2-40B4-BE49-F238E27FC236}">
                <a16:creationId xmlns:a16="http://schemas.microsoft.com/office/drawing/2014/main" id="{00E97370-5532-4BDB-9A98-6508A3765576}"/>
              </a:ext>
            </a:extLst>
          </p:cNvPr>
          <p:cNvSpPr/>
          <p:nvPr/>
        </p:nvSpPr>
        <p:spPr>
          <a:xfrm>
            <a:off x="3292300" y="4726711"/>
            <a:ext cx="2620280" cy="1245210"/>
          </a:xfrm>
          <a:custGeom>
            <a:avLst/>
            <a:gdLst>
              <a:gd name="connsiteX0" fmla="*/ 0 w 2620280"/>
              <a:gd name="connsiteY0" fmla="*/ 0 h 1482299"/>
              <a:gd name="connsiteX1" fmla="*/ 2620280 w 2620280"/>
              <a:gd name="connsiteY1" fmla="*/ 0 h 1482299"/>
              <a:gd name="connsiteX2" fmla="*/ 2620280 w 2620280"/>
              <a:gd name="connsiteY2" fmla="*/ 1482299 h 1482299"/>
              <a:gd name="connsiteX3" fmla="*/ 0 w 2620280"/>
              <a:gd name="connsiteY3" fmla="*/ 1482299 h 1482299"/>
              <a:gd name="connsiteX4" fmla="*/ 0 w 2620280"/>
              <a:gd name="connsiteY4" fmla="*/ 0 h 14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1482299">
                <a:moveTo>
                  <a:pt x="0" y="0"/>
                </a:moveTo>
                <a:lnTo>
                  <a:pt x="2620280" y="0"/>
                </a:lnTo>
                <a:lnTo>
                  <a:pt x="2620280" y="1482299"/>
                </a:lnTo>
                <a:lnTo>
                  <a:pt x="0" y="1482299"/>
                </a:lnTo>
                <a:lnTo>
                  <a:pt x="0" y="0"/>
                </a:lnTo>
                <a:close/>
              </a:path>
            </a:pathLst>
          </a:custGeom>
          <a:solidFill>
            <a:srgbClr val="076CB0">
              <a:alpha val="90000"/>
              <a:tint val="40000"/>
              <a:hueOff val="0"/>
              <a:satOff val="0"/>
              <a:lumOff val="0"/>
              <a:alphaOff val="0"/>
            </a:srgbClr>
          </a:solidFill>
          <a:ln w="25400" cap="flat" cmpd="sng" algn="ctr">
            <a:solidFill>
              <a:srgbClr val="076CB0">
                <a:alpha val="90000"/>
                <a:tint val="4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HBase</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err="1">
                <a:solidFill>
                  <a:schemeClr val="tx1"/>
                </a:solidFill>
                <a:latin typeface="Lato"/>
                <a:ea typeface="+mn-ea"/>
                <a:cs typeface="Calibri"/>
              </a:rPr>
              <a:t>ElasticSearch</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dirty="0" err="1">
                <a:solidFill>
                  <a:schemeClr val="tx1"/>
                </a:solidFill>
                <a:latin typeface="Lato"/>
                <a:cs typeface="Calibri"/>
              </a:rPr>
              <a:t>TiDB</a:t>
            </a:r>
            <a:endParaRPr lang="en-US" altLang="zh-CN" sz="1800" kern="1200" dirty="0">
              <a:solidFill>
                <a:schemeClr val="tx1"/>
              </a:solidFill>
              <a:latin typeface="Lato"/>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NebulaGraph</a:t>
            </a:r>
            <a:endParaRPr lang="zh-CN" altLang="en-US" sz="1800" kern="1200" dirty="0">
              <a:solidFill>
                <a:schemeClr val="tx1"/>
              </a:solidFill>
              <a:latin typeface="Lato"/>
              <a:ea typeface="+mn-ea"/>
              <a:cs typeface="Calibri"/>
            </a:endParaRPr>
          </a:p>
        </p:txBody>
      </p:sp>
      <p:sp>
        <p:nvSpPr>
          <p:cNvPr id="7" name="任意多边形: 形状 6">
            <a:extLst>
              <a:ext uri="{FF2B5EF4-FFF2-40B4-BE49-F238E27FC236}">
                <a16:creationId xmlns:a16="http://schemas.microsoft.com/office/drawing/2014/main" id="{3F800B86-6B70-4D25-9338-3BB85B99E45F}"/>
              </a:ext>
            </a:extLst>
          </p:cNvPr>
          <p:cNvSpPr/>
          <p:nvPr/>
        </p:nvSpPr>
        <p:spPr>
          <a:xfrm>
            <a:off x="6279419" y="4202424"/>
            <a:ext cx="2620280" cy="523976"/>
          </a:xfrm>
          <a:custGeom>
            <a:avLst/>
            <a:gdLst>
              <a:gd name="connsiteX0" fmla="*/ 0 w 2620280"/>
              <a:gd name="connsiteY0" fmla="*/ 0 h 576000"/>
              <a:gd name="connsiteX1" fmla="*/ 2620280 w 2620280"/>
              <a:gd name="connsiteY1" fmla="*/ 0 h 576000"/>
              <a:gd name="connsiteX2" fmla="*/ 2620280 w 2620280"/>
              <a:gd name="connsiteY2" fmla="*/ 576000 h 576000"/>
              <a:gd name="connsiteX3" fmla="*/ 0 w 2620280"/>
              <a:gd name="connsiteY3" fmla="*/ 576000 h 576000"/>
              <a:gd name="connsiteX4" fmla="*/ 0 w 262028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576000">
                <a:moveTo>
                  <a:pt x="0" y="0"/>
                </a:moveTo>
                <a:lnTo>
                  <a:pt x="2620280" y="0"/>
                </a:lnTo>
                <a:lnTo>
                  <a:pt x="2620280" y="576000"/>
                </a:lnTo>
                <a:lnTo>
                  <a:pt x="0" y="576000"/>
                </a:lnTo>
                <a:lnTo>
                  <a:pt x="0" y="0"/>
                </a:lnTo>
                <a:close/>
              </a:path>
            </a:pathLst>
          </a:custGeom>
          <a:solidFill>
            <a:srgbClr val="076CB0">
              <a:alpha val="90000"/>
              <a:hueOff val="0"/>
              <a:satOff val="0"/>
              <a:lumOff val="0"/>
              <a:alphaOff val="-26667"/>
            </a:srgbClr>
          </a:solidFill>
          <a:ln w="25400" cap="flat" cmpd="sng" algn="ctr">
            <a:solidFill>
              <a:srgbClr val="076CB0">
                <a:alpha val="90000"/>
                <a:hueOff val="0"/>
                <a:satOff val="0"/>
                <a:lumOff val="0"/>
                <a:alphaOff val="-26667"/>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altLang="zh-CN" dirty="0">
                <a:solidFill>
                  <a:schemeClr val="tx1"/>
                </a:solidFill>
                <a:latin typeface="Lato"/>
                <a:cs typeface="Calibri"/>
              </a:rPr>
              <a:t>Streaming Engines</a:t>
            </a:r>
            <a:endParaRPr lang="zh-CN" altLang="en-US" sz="1800" kern="1200" dirty="0">
              <a:solidFill>
                <a:schemeClr val="tx1"/>
              </a:solidFill>
              <a:latin typeface="Lato"/>
              <a:cs typeface="Calibri"/>
            </a:endParaRPr>
          </a:p>
        </p:txBody>
      </p:sp>
      <p:sp>
        <p:nvSpPr>
          <p:cNvPr id="8" name="任意多边形: 形状 7">
            <a:extLst>
              <a:ext uri="{FF2B5EF4-FFF2-40B4-BE49-F238E27FC236}">
                <a16:creationId xmlns:a16="http://schemas.microsoft.com/office/drawing/2014/main" id="{1FF70BF7-C854-4461-8B24-8E8C37DC7121}"/>
              </a:ext>
            </a:extLst>
          </p:cNvPr>
          <p:cNvSpPr/>
          <p:nvPr/>
        </p:nvSpPr>
        <p:spPr>
          <a:xfrm>
            <a:off x="6279419" y="4726711"/>
            <a:ext cx="2620280" cy="1245210"/>
          </a:xfrm>
          <a:custGeom>
            <a:avLst/>
            <a:gdLst>
              <a:gd name="connsiteX0" fmla="*/ 0 w 2620280"/>
              <a:gd name="connsiteY0" fmla="*/ 0 h 1482299"/>
              <a:gd name="connsiteX1" fmla="*/ 2620280 w 2620280"/>
              <a:gd name="connsiteY1" fmla="*/ 0 h 1482299"/>
              <a:gd name="connsiteX2" fmla="*/ 2620280 w 2620280"/>
              <a:gd name="connsiteY2" fmla="*/ 1482299 h 1482299"/>
              <a:gd name="connsiteX3" fmla="*/ 0 w 2620280"/>
              <a:gd name="connsiteY3" fmla="*/ 1482299 h 1482299"/>
              <a:gd name="connsiteX4" fmla="*/ 0 w 2620280"/>
              <a:gd name="connsiteY4" fmla="*/ 0 h 14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1482299">
                <a:moveTo>
                  <a:pt x="0" y="0"/>
                </a:moveTo>
                <a:lnTo>
                  <a:pt x="2620280" y="0"/>
                </a:lnTo>
                <a:lnTo>
                  <a:pt x="2620280" y="1482299"/>
                </a:lnTo>
                <a:lnTo>
                  <a:pt x="0" y="1482299"/>
                </a:lnTo>
                <a:lnTo>
                  <a:pt x="0" y="0"/>
                </a:lnTo>
                <a:close/>
              </a:path>
            </a:pathLst>
          </a:custGeom>
          <a:solidFill>
            <a:srgbClr val="076CB0">
              <a:alpha val="90000"/>
              <a:tint val="40000"/>
              <a:hueOff val="0"/>
              <a:satOff val="0"/>
              <a:lumOff val="0"/>
              <a:alphaOff val="0"/>
            </a:srgbClr>
          </a:solidFill>
          <a:ln w="25400" cap="flat" cmpd="sng" algn="ctr">
            <a:solidFill>
              <a:srgbClr val="076CB0">
                <a:alpha val="90000"/>
                <a:tint val="4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Flink</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Spark Streaming</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Kafka Streams</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Pulsar</a:t>
            </a:r>
            <a:endParaRPr lang="zh-CN" altLang="en-US" sz="1800" kern="1200" dirty="0">
              <a:solidFill>
                <a:schemeClr val="tx1"/>
              </a:solidFill>
              <a:latin typeface="Lato"/>
              <a:ea typeface="+mn-ea"/>
              <a:cs typeface="Calibri"/>
            </a:endParaRPr>
          </a:p>
        </p:txBody>
      </p:sp>
      <p:sp>
        <p:nvSpPr>
          <p:cNvPr id="9" name="任意多边形: 形状 8">
            <a:extLst>
              <a:ext uri="{FF2B5EF4-FFF2-40B4-BE49-F238E27FC236}">
                <a16:creationId xmlns:a16="http://schemas.microsoft.com/office/drawing/2014/main" id="{736BD8DA-788C-49FB-8F18-53A2E8DA79C4}"/>
              </a:ext>
            </a:extLst>
          </p:cNvPr>
          <p:cNvSpPr/>
          <p:nvPr/>
        </p:nvSpPr>
        <p:spPr>
          <a:xfrm>
            <a:off x="9266539" y="4202424"/>
            <a:ext cx="2620280" cy="523976"/>
          </a:xfrm>
          <a:custGeom>
            <a:avLst/>
            <a:gdLst>
              <a:gd name="connsiteX0" fmla="*/ 0 w 2620280"/>
              <a:gd name="connsiteY0" fmla="*/ 0 h 576000"/>
              <a:gd name="connsiteX1" fmla="*/ 2620280 w 2620280"/>
              <a:gd name="connsiteY1" fmla="*/ 0 h 576000"/>
              <a:gd name="connsiteX2" fmla="*/ 2620280 w 2620280"/>
              <a:gd name="connsiteY2" fmla="*/ 576000 h 576000"/>
              <a:gd name="connsiteX3" fmla="*/ 0 w 2620280"/>
              <a:gd name="connsiteY3" fmla="*/ 576000 h 576000"/>
              <a:gd name="connsiteX4" fmla="*/ 0 w 262028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576000">
                <a:moveTo>
                  <a:pt x="0" y="0"/>
                </a:moveTo>
                <a:lnTo>
                  <a:pt x="2620280" y="0"/>
                </a:lnTo>
                <a:lnTo>
                  <a:pt x="2620280" y="576000"/>
                </a:lnTo>
                <a:lnTo>
                  <a:pt x="0" y="576000"/>
                </a:lnTo>
                <a:lnTo>
                  <a:pt x="0" y="0"/>
                </a:lnTo>
                <a:close/>
              </a:path>
            </a:pathLst>
          </a:custGeom>
          <a:solidFill>
            <a:srgbClr val="076CB0">
              <a:alpha val="90000"/>
              <a:hueOff val="0"/>
              <a:satOff val="0"/>
              <a:lumOff val="0"/>
              <a:alphaOff val="-40000"/>
            </a:srgbClr>
          </a:solidFill>
          <a:ln w="25400" cap="flat" cmpd="sng" algn="ctr">
            <a:solidFill>
              <a:srgbClr val="076CB0">
                <a:alpha val="90000"/>
                <a:hueOff val="0"/>
                <a:satOff val="0"/>
                <a:lumOff val="0"/>
                <a:alphaOff val="-4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altLang="zh-CN" sz="1700" kern="1200" dirty="0">
                <a:solidFill>
                  <a:schemeClr val="tx1"/>
                </a:solidFill>
                <a:latin typeface="Lato"/>
                <a:ea typeface="+mn-ea"/>
                <a:cs typeface="Calibri"/>
              </a:rPr>
              <a:t>ML </a:t>
            </a:r>
            <a:r>
              <a:rPr lang="en-US" altLang="zh-CN" sz="1600" dirty="0">
                <a:solidFill>
                  <a:schemeClr val="tx1"/>
                </a:solidFill>
                <a:latin typeface="Lato"/>
                <a:cs typeface="Calibri"/>
              </a:rPr>
              <a:t>Engines</a:t>
            </a:r>
            <a:endParaRPr lang="zh-CN" altLang="en-US" sz="1700" kern="1200" dirty="0">
              <a:solidFill>
                <a:schemeClr val="tx1"/>
              </a:solidFill>
              <a:latin typeface="Lato"/>
              <a:cs typeface="Calibri"/>
            </a:endParaRPr>
          </a:p>
        </p:txBody>
      </p:sp>
      <p:sp>
        <p:nvSpPr>
          <p:cNvPr id="10" name="任意多边形: 形状 9">
            <a:extLst>
              <a:ext uri="{FF2B5EF4-FFF2-40B4-BE49-F238E27FC236}">
                <a16:creationId xmlns:a16="http://schemas.microsoft.com/office/drawing/2014/main" id="{978EACA4-B28D-4B94-A504-418BEA4A4F73}"/>
              </a:ext>
            </a:extLst>
          </p:cNvPr>
          <p:cNvSpPr/>
          <p:nvPr/>
        </p:nvSpPr>
        <p:spPr>
          <a:xfrm>
            <a:off x="9266539" y="4739185"/>
            <a:ext cx="2620280" cy="1245210"/>
          </a:xfrm>
          <a:custGeom>
            <a:avLst/>
            <a:gdLst>
              <a:gd name="connsiteX0" fmla="*/ 0 w 2620280"/>
              <a:gd name="connsiteY0" fmla="*/ 0 h 1482299"/>
              <a:gd name="connsiteX1" fmla="*/ 2620280 w 2620280"/>
              <a:gd name="connsiteY1" fmla="*/ 0 h 1482299"/>
              <a:gd name="connsiteX2" fmla="*/ 2620280 w 2620280"/>
              <a:gd name="connsiteY2" fmla="*/ 1482299 h 1482299"/>
              <a:gd name="connsiteX3" fmla="*/ 0 w 2620280"/>
              <a:gd name="connsiteY3" fmla="*/ 1482299 h 1482299"/>
              <a:gd name="connsiteX4" fmla="*/ 0 w 2620280"/>
              <a:gd name="connsiteY4" fmla="*/ 0 h 14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1482299">
                <a:moveTo>
                  <a:pt x="0" y="0"/>
                </a:moveTo>
                <a:lnTo>
                  <a:pt x="2620280" y="0"/>
                </a:lnTo>
                <a:lnTo>
                  <a:pt x="2620280" y="1482299"/>
                </a:lnTo>
                <a:lnTo>
                  <a:pt x="0" y="1482299"/>
                </a:lnTo>
                <a:lnTo>
                  <a:pt x="0" y="0"/>
                </a:lnTo>
                <a:close/>
              </a:path>
            </a:pathLst>
          </a:custGeom>
          <a:solidFill>
            <a:srgbClr val="076CB0">
              <a:alpha val="90000"/>
              <a:tint val="40000"/>
              <a:hueOff val="0"/>
              <a:satOff val="0"/>
              <a:lumOff val="0"/>
              <a:alphaOff val="0"/>
            </a:srgbClr>
          </a:solidFill>
          <a:ln w="25400" cap="flat" cmpd="sng" algn="ctr">
            <a:solidFill>
              <a:srgbClr val="076CB0">
                <a:alpha val="90000"/>
                <a:tint val="4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Anaconda</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err="1">
                <a:solidFill>
                  <a:schemeClr val="tx1"/>
                </a:solidFill>
                <a:latin typeface="Lato"/>
                <a:ea typeface="+mn-ea"/>
                <a:cs typeface="Calibri"/>
              </a:rPr>
              <a:t>Tensorflow</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err="1">
                <a:solidFill>
                  <a:schemeClr val="tx1"/>
                </a:solidFill>
                <a:latin typeface="Lato"/>
                <a:ea typeface="+mn-ea"/>
                <a:cs typeface="Calibri"/>
              </a:rPr>
              <a:t>Pytorch</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err="1">
                <a:solidFill>
                  <a:schemeClr val="tx1"/>
                </a:solidFill>
                <a:latin typeface="Lato"/>
                <a:ea typeface="+mn-ea"/>
                <a:cs typeface="Calibri"/>
              </a:rPr>
              <a:t>Cafee</a:t>
            </a:r>
            <a:endParaRPr lang="zh-CN" altLang="en-US" sz="1800" kern="1200" dirty="0">
              <a:solidFill>
                <a:schemeClr val="tx1"/>
              </a:solidFill>
              <a:latin typeface="Lato"/>
              <a:ea typeface="+mn-ea"/>
              <a:cs typeface="Calibri"/>
            </a:endParaRPr>
          </a:p>
        </p:txBody>
      </p:sp>
      <p:sp>
        <p:nvSpPr>
          <p:cNvPr id="11" name="任意多边形: 形状 10">
            <a:extLst>
              <a:ext uri="{FF2B5EF4-FFF2-40B4-BE49-F238E27FC236}">
                <a16:creationId xmlns:a16="http://schemas.microsoft.com/office/drawing/2014/main" id="{422453D9-3017-4A2A-A6AA-64B5950DB94A}"/>
              </a:ext>
            </a:extLst>
          </p:cNvPr>
          <p:cNvSpPr/>
          <p:nvPr/>
        </p:nvSpPr>
        <p:spPr>
          <a:xfrm>
            <a:off x="305180" y="1322693"/>
            <a:ext cx="2620280" cy="510761"/>
          </a:xfrm>
          <a:custGeom>
            <a:avLst/>
            <a:gdLst>
              <a:gd name="connsiteX0" fmla="*/ 0 w 2620280"/>
              <a:gd name="connsiteY0" fmla="*/ 0 h 576000"/>
              <a:gd name="connsiteX1" fmla="*/ 2620280 w 2620280"/>
              <a:gd name="connsiteY1" fmla="*/ 0 h 576000"/>
              <a:gd name="connsiteX2" fmla="*/ 2620280 w 2620280"/>
              <a:gd name="connsiteY2" fmla="*/ 576000 h 576000"/>
              <a:gd name="connsiteX3" fmla="*/ 0 w 2620280"/>
              <a:gd name="connsiteY3" fmla="*/ 576000 h 576000"/>
              <a:gd name="connsiteX4" fmla="*/ 0 w 262028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576000">
                <a:moveTo>
                  <a:pt x="0" y="0"/>
                </a:moveTo>
                <a:lnTo>
                  <a:pt x="2620280" y="0"/>
                </a:lnTo>
                <a:lnTo>
                  <a:pt x="2620280" y="576000"/>
                </a:lnTo>
                <a:lnTo>
                  <a:pt x="0" y="576000"/>
                </a:lnTo>
                <a:lnTo>
                  <a:pt x="0" y="0"/>
                </a:lnTo>
                <a:close/>
              </a:path>
            </a:pathLst>
          </a:custGeom>
          <a:solidFill>
            <a:srgbClr val="076CB0">
              <a:hueOff val="0"/>
              <a:satOff val="0"/>
              <a:lumOff val="0"/>
              <a:alphaOff val="0"/>
            </a:srgbClr>
          </a:solidFill>
          <a:ln w="25400" cap="flat" cmpd="sng" algn="ctr">
            <a:solidFill>
              <a:srgbClr val="076CB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chemeClr val="tx1"/>
                </a:solidFill>
                <a:latin typeface="Lato"/>
                <a:ea typeface="+mn-ea"/>
                <a:cs typeface="Calibri"/>
              </a:rPr>
              <a:t>Data Analysis Tools</a:t>
            </a:r>
            <a:endParaRPr lang="zh-CN" altLang="en-US" sz="1800" kern="1200" dirty="0">
              <a:solidFill>
                <a:schemeClr val="tx1"/>
              </a:solidFill>
              <a:latin typeface="Lato"/>
              <a:ea typeface="+mn-ea"/>
              <a:cs typeface="Calibri"/>
            </a:endParaRPr>
          </a:p>
        </p:txBody>
      </p:sp>
      <p:sp>
        <p:nvSpPr>
          <p:cNvPr id="12" name="任意多边形: 形状 11">
            <a:extLst>
              <a:ext uri="{FF2B5EF4-FFF2-40B4-BE49-F238E27FC236}">
                <a16:creationId xmlns:a16="http://schemas.microsoft.com/office/drawing/2014/main" id="{06A19AAF-2450-443A-81E3-EE6CEBD17A15}"/>
              </a:ext>
            </a:extLst>
          </p:cNvPr>
          <p:cNvSpPr/>
          <p:nvPr/>
        </p:nvSpPr>
        <p:spPr>
          <a:xfrm>
            <a:off x="305180" y="1833455"/>
            <a:ext cx="2620280" cy="1257703"/>
          </a:xfrm>
          <a:custGeom>
            <a:avLst/>
            <a:gdLst>
              <a:gd name="connsiteX0" fmla="*/ 0 w 2620280"/>
              <a:gd name="connsiteY0" fmla="*/ 0 h 1482299"/>
              <a:gd name="connsiteX1" fmla="*/ 2620280 w 2620280"/>
              <a:gd name="connsiteY1" fmla="*/ 0 h 1482299"/>
              <a:gd name="connsiteX2" fmla="*/ 2620280 w 2620280"/>
              <a:gd name="connsiteY2" fmla="*/ 1482299 h 1482299"/>
              <a:gd name="connsiteX3" fmla="*/ 0 w 2620280"/>
              <a:gd name="connsiteY3" fmla="*/ 1482299 h 1482299"/>
              <a:gd name="connsiteX4" fmla="*/ 0 w 2620280"/>
              <a:gd name="connsiteY4" fmla="*/ 0 h 14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1482299">
                <a:moveTo>
                  <a:pt x="0" y="0"/>
                </a:moveTo>
                <a:lnTo>
                  <a:pt x="2620280" y="0"/>
                </a:lnTo>
                <a:lnTo>
                  <a:pt x="2620280" y="1482299"/>
                </a:lnTo>
                <a:lnTo>
                  <a:pt x="0" y="1482299"/>
                </a:lnTo>
                <a:lnTo>
                  <a:pt x="0" y="0"/>
                </a:lnTo>
                <a:close/>
              </a:path>
            </a:pathLst>
          </a:custGeom>
          <a:solidFill>
            <a:srgbClr val="076CB0">
              <a:tint val="40000"/>
              <a:alpha val="90000"/>
              <a:hueOff val="0"/>
              <a:satOff val="0"/>
              <a:lumOff val="0"/>
              <a:alphaOff val="0"/>
            </a:srgbClr>
          </a:solidFill>
          <a:ln w="25400" cap="flat" cmpd="sng" algn="ctr">
            <a:solidFill>
              <a:srgbClr val="076CB0">
                <a:tint val="40000"/>
                <a:alpha val="9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IDE</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Data Exchange</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Workflow Scheduler</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BI Tools</a:t>
            </a:r>
            <a:endParaRPr lang="zh-CN" altLang="en-US" sz="1800" kern="1200" dirty="0">
              <a:solidFill>
                <a:schemeClr val="tx1"/>
              </a:solidFill>
              <a:latin typeface="Lato"/>
              <a:ea typeface="+mn-ea"/>
              <a:cs typeface="Calibri"/>
            </a:endParaRPr>
          </a:p>
        </p:txBody>
      </p:sp>
      <p:sp>
        <p:nvSpPr>
          <p:cNvPr id="13" name="任意多边形: 形状 12">
            <a:extLst>
              <a:ext uri="{FF2B5EF4-FFF2-40B4-BE49-F238E27FC236}">
                <a16:creationId xmlns:a16="http://schemas.microsoft.com/office/drawing/2014/main" id="{105EB33A-F963-4EC6-9257-220297BE8746}"/>
              </a:ext>
            </a:extLst>
          </p:cNvPr>
          <p:cNvSpPr/>
          <p:nvPr/>
        </p:nvSpPr>
        <p:spPr>
          <a:xfrm>
            <a:off x="3292300" y="1322693"/>
            <a:ext cx="2620280" cy="510761"/>
          </a:xfrm>
          <a:custGeom>
            <a:avLst/>
            <a:gdLst>
              <a:gd name="connsiteX0" fmla="*/ 0 w 2620280"/>
              <a:gd name="connsiteY0" fmla="*/ 0 h 576000"/>
              <a:gd name="connsiteX1" fmla="*/ 2620280 w 2620280"/>
              <a:gd name="connsiteY1" fmla="*/ 0 h 576000"/>
              <a:gd name="connsiteX2" fmla="*/ 2620280 w 2620280"/>
              <a:gd name="connsiteY2" fmla="*/ 576000 h 576000"/>
              <a:gd name="connsiteX3" fmla="*/ 0 w 2620280"/>
              <a:gd name="connsiteY3" fmla="*/ 576000 h 576000"/>
              <a:gd name="connsiteX4" fmla="*/ 0 w 262028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576000">
                <a:moveTo>
                  <a:pt x="0" y="0"/>
                </a:moveTo>
                <a:lnTo>
                  <a:pt x="2620280" y="0"/>
                </a:lnTo>
                <a:lnTo>
                  <a:pt x="2620280" y="576000"/>
                </a:lnTo>
                <a:lnTo>
                  <a:pt x="0" y="576000"/>
                </a:lnTo>
                <a:lnTo>
                  <a:pt x="0" y="0"/>
                </a:lnTo>
                <a:close/>
              </a:path>
            </a:pathLst>
          </a:custGeom>
          <a:solidFill>
            <a:srgbClr val="076CB0">
              <a:hueOff val="-60256"/>
              <a:satOff val="-5611"/>
              <a:lumOff val="9086"/>
              <a:alphaOff val="0"/>
            </a:srgbClr>
          </a:solidFill>
          <a:ln w="25400" cap="flat" cmpd="sng" algn="ctr">
            <a:solidFill>
              <a:srgbClr val="076CB0">
                <a:hueOff val="-60256"/>
                <a:satOff val="-5611"/>
                <a:lumOff val="9086"/>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chemeClr val="tx1"/>
                </a:solidFill>
                <a:latin typeface="Lato"/>
                <a:ea typeface="+mn-ea"/>
                <a:cs typeface="Calibri"/>
              </a:rPr>
              <a:t>Data Governance Tools</a:t>
            </a:r>
            <a:endParaRPr lang="zh-CN" altLang="en-US" sz="1800" kern="1200" dirty="0">
              <a:solidFill>
                <a:schemeClr val="tx1"/>
              </a:solidFill>
              <a:latin typeface="Lato"/>
              <a:ea typeface="+mn-ea"/>
              <a:cs typeface="Calibri"/>
            </a:endParaRPr>
          </a:p>
        </p:txBody>
      </p:sp>
      <p:sp>
        <p:nvSpPr>
          <p:cNvPr id="14" name="任意多边形: 形状 13">
            <a:extLst>
              <a:ext uri="{FF2B5EF4-FFF2-40B4-BE49-F238E27FC236}">
                <a16:creationId xmlns:a16="http://schemas.microsoft.com/office/drawing/2014/main" id="{F44B4E29-5278-4102-9200-6E30F8253A14}"/>
              </a:ext>
            </a:extLst>
          </p:cNvPr>
          <p:cNvSpPr/>
          <p:nvPr/>
        </p:nvSpPr>
        <p:spPr>
          <a:xfrm>
            <a:off x="3292300" y="1833455"/>
            <a:ext cx="2620280" cy="1257703"/>
          </a:xfrm>
          <a:custGeom>
            <a:avLst/>
            <a:gdLst>
              <a:gd name="connsiteX0" fmla="*/ 0 w 2620280"/>
              <a:gd name="connsiteY0" fmla="*/ 0 h 1482299"/>
              <a:gd name="connsiteX1" fmla="*/ 2620280 w 2620280"/>
              <a:gd name="connsiteY1" fmla="*/ 0 h 1482299"/>
              <a:gd name="connsiteX2" fmla="*/ 2620280 w 2620280"/>
              <a:gd name="connsiteY2" fmla="*/ 1482299 h 1482299"/>
              <a:gd name="connsiteX3" fmla="*/ 0 w 2620280"/>
              <a:gd name="connsiteY3" fmla="*/ 1482299 h 1482299"/>
              <a:gd name="connsiteX4" fmla="*/ 0 w 2620280"/>
              <a:gd name="connsiteY4" fmla="*/ 0 h 14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1482299">
                <a:moveTo>
                  <a:pt x="0" y="0"/>
                </a:moveTo>
                <a:lnTo>
                  <a:pt x="2620280" y="0"/>
                </a:lnTo>
                <a:lnTo>
                  <a:pt x="2620280" y="1482299"/>
                </a:lnTo>
                <a:lnTo>
                  <a:pt x="0" y="1482299"/>
                </a:lnTo>
                <a:lnTo>
                  <a:pt x="0" y="0"/>
                </a:lnTo>
                <a:close/>
              </a:path>
            </a:pathLst>
          </a:custGeom>
          <a:solidFill>
            <a:srgbClr val="076CB0">
              <a:tint val="40000"/>
              <a:alpha val="90000"/>
              <a:hueOff val="-223121"/>
              <a:satOff val="12240"/>
              <a:lumOff val="1592"/>
              <a:alphaOff val="0"/>
            </a:srgbClr>
          </a:solidFill>
          <a:ln w="25400" cap="flat" cmpd="sng" algn="ctr">
            <a:solidFill>
              <a:srgbClr val="076CB0">
                <a:tint val="40000"/>
                <a:alpha val="90000"/>
                <a:hueOff val="-223121"/>
                <a:satOff val="12240"/>
                <a:lumOff val="1592"/>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Data Dictionary</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Data Lineage</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Data Privilege</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Data Quality</a:t>
            </a:r>
            <a:endParaRPr lang="zh-CN" altLang="en-US" sz="1800" kern="1200" dirty="0">
              <a:solidFill>
                <a:schemeClr val="tx1"/>
              </a:solidFill>
              <a:latin typeface="Lato"/>
              <a:ea typeface="+mn-ea"/>
              <a:cs typeface="Calibri"/>
            </a:endParaRPr>
          </a:p>
        </p:txBody>
      </p:sp>
      <p:sp>
        <p:nvSpPr>
          <p:cNvPr id="15" name="任意多边形: 形状 14">
            <a:extLst>
              <a:ext uri="{FF2B5EF4-FFF2-40B4-BE49-F238E27FC236}">
                <a16:creationId xmlns:a16="http://schemas.microsoft.com/office/drawing/2014/main" id="{15D2EFB2-389B-4646-82C6-5BEAFAE04523}"/>
              </a:ext>
            </a:extLst>
          </p:cNvPr>
          <p:cNvSpPr/>
          <p:nvPr/>
        </p:nvSpPr>
        <p:spPr>
          <a:xfrm>
            <a:off x="6279419" y="1322693"/>
            <a:ext cx="2620280" cy="510761"/>
          </a:xfrm>
          <a:custGeom>
            <a:avLst/>
            <a:gdLst>
              <a:gd name="connsiteX0" fmla="*/ 0 w 2620280"/>
              <a:gd name="connsiteY0" fmla="*/ 0 h 576000"/>
              <a:gd name="connsiteX1" fmla="*/ 2620280 w 2620280"/>
              <a:gd name="connsiteY1" fmla="*/ 0 h 576000"/>
              <a:gd name="connsiteX2" fmla="*/ 2620280 w 2620280"/>
              <a:gd name="connsiteY2" fmla="*/ 576000 h 576000"/>
              <a:gd name="connsiteX3" fmla="*/ 0 w 2620280"/>
              <a:gd name="connsiteY3" fmla="*/ 576000 h 576000"/>
              <a:gd name="connsiteX4" fmla="*/ 0 w 262028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576000">
                <a:moveTo>
                  <a:pt x="0" y="0"/>
                </a:moveTo>
                <a:lnTo>
                  <a:pt x="2620280" y="0"/>
                </a:lnTo>
                <a:lnTo>
                  <a:pt x="2620280" y="576000"/>
                </a:lnTo>
                <a:lnTo>
                  <a:pt x="0" y="576000"/>
                </a:lnTo>
                <a:lnTo>
                  <a:pt x="0" y="0"/>
                </a:lnTo>
                <a:close/>
              </a:path>
            </a:pathLst>
          </a:custGeom>
          <a:solidFill>
            <a:srgbClr val="076CB0">
              <a:hueOff val="-120511"/>
              <a:satOff val="-11223"/>
              <a:lumOff val="18172"/>
              <a:alphaOff val="0"/>
            </a:srgbClr>
          </a:solidFill>
          <a:ln w="25400" cap="flat" cmpd="sng" algn="ctr">
            <a:solidFill>
              <a:srgbClr val="076CB0">
                <a:hueOff val="-120511"/>
                <a:satOff val="-11223"/>
                <a:lumOff val="18172"/>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altLang="zh-CN" sz="1700" kern="1200" dirty="0">
                <a:solidFill>
                  <a:schemeClr val="tx1"/>
                </a:solidFill>
                <a:latin typeface="Lato"/>
                <a:ea typeface="+mn-ea"/>
                <a:cs typeface="Calibri"/>
              </a:rPr>
              <a:t>Machine Learning Tools</a:t>
            </a:r>
            <a:endParaRPr lang="zh-CN" altLang="en-US" sz="1700" kern="1200" dirty="0">
              <a:solidFill>
                <a:schemeClr val="tx1"/>
              </a:solidFill>
              <a:latin typeface="Lato"/>
              <a:ea typeface="+mn-ea"/>
              <a:cs typeface="Calibri"/>
            </a:endParaRPr>
          </a:p>
        </p:txBody>
      </p:sp>
      <p:sp>
        <p:nvSpPr>
          <p:cNvPr id="16" name="任意多边形: 形状 15">
            <a:extLst>
              <a:ext uri="{FF2B5EF4-FFF2-40B4-BE49-F238E27FC236}">
                <a16:creationId xmlns:a16="http://schemas.microsoft.com/office/drawing/2014/main" id="{996B7EF5-7184-4D04-92C5-E3E0F6D608EF}"/>
              </a:ext>
            </a:extLst>
          </p:cNvPr>
          <p:cNvSpPr/>
          <p:nvPr/>
        </p:nvSpPr>
        <p:spPr>
          <a:xfrm>
            <a:off x="6279419" y="1833455"/>
            <a:ext cx="2620280" cy="1257703"/>
          </a:xfrm>
          <a:custGeom>
            <a:avLst/>
            <a:gdLst>
              <a:gd name="connsiteX0" fmla="*/ 0 w 2620280"/>
              <a:gd name="connsiteY0" fmla="*/ 0 h 1482299"/>
              <a:gd name="connsiteX1" fmla="*/ 2620280 w 2620280"/>
              <a:gd name="connsiteY1" fmla="*/ 0 h 1482299"/>
              <a:gd name="connsiteX2" fmla="*/ 2620280 w 2620280"/>
              <a:gd name="connsiteY2" fmla="*/ 1482299 h 1482299"/>
              <a:gd name="connsiteX3" fmla="*/ 0 w 2620280"/>
              <a:gd name="connsiteY3" fmla="*/ 1482299 h 1482299"/>
              <a:gd name="connsiteX4" fmla="*/ 0 w 2620280"/>
              <a:gd name="connsiteY4" fmla="*/ 0 h 14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1482299">
                <a:moveTo>
                  <a:pt x="0" y="0"/>
                </a:moveTo>
                <a:lnTo>
                  <a:pt x="2620280" y="0"/>
                </a:lnTo>
                <a:lnTo>
                  <a:pt x="2620280" y="1482299"/>
                </a:lnTo>
                <a:lnTo>
                  <a:pt x="0" y="1482299"/>
                </a:lnTo>
                <a:lnTo>
                  <a:pt x="0" y="0"/>
                </a:lnTo>
                <a:close/>
              </a:path>
            </a:pathLst>
          </a:custGeom>
          <a:solidFill>
            <a:srgbClr val="076CB0">
              <a:tint val="40000"/>
              <a:alpha val="90000"/>
              <a:hueOff val="-446241"/>
              <a:satOff val="24480"/>
              <a:lumOff val="3183"/>
              <a:alphaOff val="0"/>
            </a:srgbClr>
          </a:solidFill>
          <a:ln w="25400" cap="flat" cmpd="sng" algn="ctr">
            <a:solidFill>
              <a:srgbClr val="076CB0">
                <a:tint val="40000"/>
                <a:alpha val="90000"/>
                <a:hueOff val="-446241"/>
                <a:satOff val="24480"/>
                <a:lumOff val="3183"/>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Notebook</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Data Cleansing</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Model Evaluation</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Model Deployment</a:t>
            </a:r>
            <a:endParaRPr lang="zh-CN" altLang="en-US" sz="1800" kern="1200" dirty="0">
              <a:solidFill>
                <a:schemeClr val="tx1"/>
              </a:solidFill>
              <a:latin typeface="Lato"/>
              <a:ea typeface="+mn-ea"/>
              <a:cs typeface="Calibri"/>
            </a:endParaRPr>
          </a:p>
        </p:txBody>
      </p:sp>
      <p:sp>
        <p:nvSpPr>
          <p:cNvPr id="17" name="任意多边形: 形状 16">
            <a:extLst>
              <a:ext uri="{FF2B5EF4-FFF2-40B4-BE49-F238E27FC236}">
                <a16:creationId xmlns:a16="http://schemas.microsoft.com/office/drawing/2014/main" id="{66B8E27B-8A61-446A-8A1C-38F157141BB4}"/>
              </a:ext>
            </a:extLst>
          </p:cNvPr>
          <p:cNvSpPr/>
          <p:nvPr/>
        </p:nvSpPr>
        <p:spPr>
          <a:xfrm>
            <a:off x="9266539" y="1322693"/>
            <a:ext cx="2620280" cy="510761"/>
          </a:xfrm>
          <a:custGeom>
            <a:avLst/>
            <a:gdLst>
              <a:gd name="connsiteX0" fmla="*/ 0 w 2620280"/>
              <a:gd name="connsiteY0" fmla="*/ 0 h 576000"/>
              <a:gd name="connsiteX1" fmla="*/ 2620280 w 2620280"/>
              <a:gd name="connsiteY1" fmla="*/ 0 h 576000"/>
              <a:gd name="connsiteX2" fmla="*/ 2620280 w 2620280"/>
              <a:gd name="connsiteY2" fmla="*/ 576000 h 576000"/>
              <a:gd name="connsiteX3" fmla="*/ 0 w 2620280"/>
              <a:gd name="connsiteY3" fmla="*/ 576000 h 576000"/>
              <a:gd name="connsiteX4" fmla="*/ 0 w 2620280"/>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576000">
                <a:moveTo>
                  <a:pt x="0" y="0"/>
                </a:moveTo>
                <a:lnTo>
                  <a:pt x="2620280" y="0"/>
                </a:lnTo>
                <a:lnTo>
                  <a:pt x="2620280" y="576000"/>
                </a:lnTo>
                <a:lnTo>
                  <a:pt x="0" y="576000"/>
                </a:lnTo>
                <a:lnTo>
                  <a:pt x="0" y="0"/>
                </a:lnTo>
                <a:close/>
              </a:path>
            </a:pathLst>
          </a:custGeom>
          <a:solidFill>
            <a:srgbClr val="076CB0">
              <a:hueOff val="-180767"/>
              <a:satOff val="-16834"/>
              <a:lumOff val="27258"/>
              <a:alphaOff val="0"/>
            </a:srgbClr>
          </a:solidFill>
          <a:ln w="25400" cap="flat" cmpd="sng" algn="ctr">
            <a:solidFill>
              <a:srgbClr val="076CB0">
                <a:hueOff val="-180767"/>
                <a:satOff val="-16834"/>
                <a:lumOff val="27258"/>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chemeClr val="tx1"/>
                </a:solidFill>
                <a:latin typeface="Lato"/>
                <a:ea typeface="+mn-ea"/>
                <a:cs typeface="Calibri"/>
              </a:rPr>
              <a:t>Data Applications</a:t>
            </a:r>
            <a:endParaRPr lang="zh-CN" altLang="en-US" sz="1800" kern="1200" dirty="0">
              <a:solidFill>
                <a:schemeClr val="tx1"/>
              </a:solidFill>
              <a:latin typeface="Lato"/>
              <a:ea typeface="+mn-ea"/>
              <a:cs typeface="Calibri"/>
            </a:endParaRPr>
          </a:p>
        </p:txBody>
      </p:sp>
      <p:sp>
        <p:nvSpPr>
          <p:cNvPr id="18" name="任意多边形: 形状 17">
            <a:extLst>
              <a:ext uri="{FF2B5EF4-FFF2-40B4-BE49-F238E27FC236}">
                <a16:creationId xmlns:a16="http://schemas.microsoft.com/office/drawing/2014/main" id="{9FB8A93B-4F59-42B9-9A13-AB9AB57EF8C1}"/>
              </a:ext>
            </a:extLst>
          </p:cNvPr>
          <p:cNvSpPr/>
          <p:nvPr/>
        </p:nvSpPr>
        <p:spPr>
          <a:xfrm>
            <a:off x="9266539" y="1833455"/>
            <a:ext cx="2620280" cy="1257703"/>
          </a:xfrm>
          <a:custGeom>
            <a:avLst/>
            <a:gdLst>
              <a:gd name="connsiteX0" fmla="*/ 0 w 2620280"/>
              <a:gd name="connsiteY0" fmla="*/ 0 h 1482299"/>
              <a:gd name="connsiteX1" fmla="*/ 2620280 w 2620280"/>
              <a:gd name="connsiteY1" fmla="*/ 0 h 1482299"/>
              <a:gd name="connsiteX2" fmla="*/ 2620280 w 2620280"/>
              <a:gd name="connsiteY2" fmla="*/ 1482299 h 1482299"/>
              <a:gd name="connsiteX3" fmla="*/ 0 w 2620280"/>
              <a:gd name="connsiteY3" fmla="*/ 1482299 h 1482299"/>
              <a:gd name="connsiteX4" fmla="*/ 0 w 2620280"/>
              <a:gd name="connsiteY4" fmla="*/ 0 h 148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0280" h="1482299">
                <a:moveTo>
                  <a:pt x="0" y="0"/>
                </a:moveTo>
                <a:lnTo>
                  <a:pt x="2620280" y="0"/>
                </a:lnTo>
                <a:lnTo>
                  <a:pt x="2620280" y="1482299"/>
                </a:lnTo>
                <a:lnTo>
                  <a:pt x="0" y="1482299"/>
                </a:lnTo>
                <a:lnTo>
                  <a:pt x="0" y="0"/>
                </a:lnTo>
                <a:close/>
              </a:path>
            </a:pathLst>
          </a:custGeom>
          <a:solidFill>
            <a:srgbClr val="076CB0">
              <a:tint val="40000"/>
              <a:alpha val="90000"/>
              <a:hueOff val="-669362"/>
              <a:satOff val="36720"/>
              <a:lumOff val="4775"/>
              <a:alphaOff val="0"/>
            </a:srgbClr>
          </a:solidFill>
          <a:ln w="25400" cap="flat" cmpd="sng" algn="ctr">
            <a:solidFill>
              <a:srgbClr val="076CB0">
                <a:tint val="40000"/>
                <a:alpha val="90000"/>
                <a:hueOff val="-669362"/>
                <a:satOff val="36720"/>
                <a:lumOff val="4775"/>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Reports</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Ad Hoc Queries</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User behaviors</a:t>
            </a:r>
            <a:endParaRPr lang="zh-CN" altLang="en-US" sz="1800" kern="1200" dirty="0">
              <a:solidFill>
                <a:schemeClr val="tx1"/>
              </a:solidFill>
              <a:latin typeface="Lato"/>
              <a:ea typeface="+mn-ea"/>
              <a:cs typeface="Calibri"/>
            </a:endParaRPr>
          </a:p>
          <a:p>
            <a:pPr marL="171450" lvl="1" indent="-171450" algn="l" defTabSz="800100">
              <a:lnSpc>
                <a:spcPct val="90000"/>
              </a:lnSpc>
              <a:spcBef>
                <a:spcPct val="0"/>
              </a:spcBef>
              <a:spcAft>
                <a:spcPct val="15000"/>
              </a:spcAft>
              <a:buChar char="•"/>
            </a:pPr>
            <a:r>
              <a:rPr lang="en-US" altLang="zh-CN" sz="1800" kern="1200" dirty="0">
                <a:solidFill>
                  <a:schemeClr val="tx1"/>
                </a:solidFill>
                <a:latin typeface="Lato"/>
                <a:ea typeface="+mn-ea"/>
                <a:cs typeface="Calibri"/>
              </a:rPr>
              <a:t>MDM</a:t>
            </a:r>
            <a:endParaRPr lang="zh-CN" altLang="en-US" sz="1800" kern="1200" dirty="0">
              <a:solidFill>
                <a:schemeClr val="tx1"/>
              </a:solidFill>
              <a:latin typeface="Lato"/>
              <a:ea typeface="+mn-ea"/>
              <a:cs typeface="Calibri"/>
            </a:endParaRPr>
          </a:p>
        </p:txBody>
      </p:sp>
      <p:sp>
        <p:nvSpPr>
          <p:cNvPr id="19" name="箭头: 上下 18">
            <a:extLst>
              <a:ext uri="{FF2B5EF4-FFF2-40B4-BE49-F238E27FC236}">
                <a16:creationId xmlns:a16="http://schemas.microsoft.com/office/drawing/2014/main" id="{0136EAB3-73CF-47FE-B542-AC0690ABC07D}"/>
              </a:ext>
            </a:extLst>
          </p:cNvPr>
          <p:cNvSpPr/>
          <p:nvPr/>
        </p:nvSpPr>
        <p:spPr>
          <a:xfrm>
            <a:off x="5731934" y="3120809"/>
            <a:ext cx="761999" cy="1051964"/>
          </a:xfrm>
          <a:prstGeom prst="upDownArrow">
            <a:avLst>
              <a:gd name="adj1" fmla="val 39078"/>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a:extLst>
              <a:ext uri="{FF2B5EF4-FFF2-40B4-BE49-F238E27FC236}">
                <a16:creationId xmlns:a16="http://schemas.microsoft.com/office/drawing/2014/main" id="{A703174F-2BB0-46DD-B427-E6052EF184C0}"/>
              </a:ext>
            </a:extLst>
          </p:cNvPr>
          <p:cNvSpPr txBox="1"/>
          <p:nvPr/>
        </p:nvSpPr>
        <p:spPr>
          <a:xfrm>
            <a:off x="11860765" y="2091035"/>
            <a:ext cx="207600" cy="400110"/>
          </a:xfrm>
          <a:prstGeom prst="rect">
            <a:avLst/>
          </a:prstGeom>
          <a:noFill/>
        </p:spPr>
        <p:txBody>
          <a:bodyPr wrap="square" rtlCol="0">
            <a:spAutoFit/>
          </a:bodyPr>
          <a:lstStyle/>
          <a:p>
            <a:r>
              <a:rPr lang="en-US" altLang="zh-CN" sz="2000" b="1" dirty="0"/>
              <a:t>…</a:t>
            </a:r>
            <a:endParaRPr lang="zh-CN" altLang="en-US" sz="2000" b="1" dirty="0"/>
          </a:p>
        </p:txBody>
      </p:sp>
      <p:sp>
        <p:nvSpPr>
          <p:cNvPr id="21" name="文本框 20">
            <a:extLst>
              <a:ext uri="{FF2B5EF4-FFF2-40B4-BE49-F238E27FC236}">
                <a16:creationId xmlns:a16="http://schemas.microsoft.com/office/drawing/2014/main" id="{A47A6A49-AB69-46E2-B02A-CDECAC205079}"/>
              </a:ext>
            </a:extLst>
          </p:cNvPr>
          <p:cNvSpPr txBox="1"/>
          <p:nvPr/>
        </p:nvSpPr>
        <p:spPr>
          <a:xfrm>
            <a:off x="11862543" y="5058784"/>
            <a:ext cx="207600" cy="400110"/>
          </a:xfrm>
          <a:prstGeom prst="rect">
            <a:avLst/>
          </a:prstGeom>
          <a:noFill/>
        </p:spPr>
        <p:txBody>
          <a:bodyPr wrap="square" rtlCol="0">
            <a:spAutoFit/>
          </a:bodyPr>
          <a:lstStyle/>
          <a:p>
            <a:r>
              <a:rPr lang="en-US" altLang="zh-CN" sz="2000" b="1" dirty="0"/>
              <a:t>…</a:t>
            </a:r>
            <a:endParaRPr lang="zh-CN" altLang="en-US" sz="2000" b="1" dirty="0"/>
          </a:p>
        </p:txBody>
      </p:sp>
      <p:sp>
        <p:nvSpPr>
          <p:cNvPr id="22" name="矩形 21">
            <a:extLst>
              <a:ext uri="{FF2B5EF4-FFF2-40B4-BE49-F238E27FC236}">
                <a16:creationId xmlns:a16="http://schemas.microsoft.com/office/drawing/2014/main" id="{BF5C2628-B144-4567-86BA-FB5492C34737}"/>
              </a:ext>
            </a:extLst>
          </p:cNvPr>
          <p:cNvSpPr/>
          <p:nvPr/>
        </p:nvSpPr>
        <p:spPr>
          <a:xfrm>
            <a:off x="193374" y="73721"/>
            <a:ext cx="6989414" cy="523220"/>
          </a:xfrm>
          <a:prstGeom prst="rect">
            <a:avLst/>
          </a:prstGeom>
        </p:spPr>
        <p:txBody>
          <a:bodyPr wrap="none">
            <a:spAutoFit/>
          </a:bodyPr>
          <a:lstStyle/>
          <a:p>
            <a:r>
              <a:rPr lang="en-US" altLang="zh-CN" sz="2800" dirty="0"/>
              <a:t>What’s Computation Governance Problems?</a:t>
            </a:r>
          </a:p>
        </p:txBody>
      </p:sp>
      <p:cxnSp>
        <p:nvCxnSpPr>
          <p:cNvPr id="23" name="直接连接符 22">
            <a:extLst>
              <a:ext uri="{FF2B5EF4-FFF2-40B4-BE49-F238E27FC236}">
                <a16:creationId xmlns:a16="http://schemas.microsoft.com/office/drawing/2014/main" id="{A1F81826-9079-4607-8FE6-D5E71D193BC3}"/>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4744D1AA-BFCA-4BB8-8358-BA8D7E599C33}"/>
              </a:ext>
            </a:extLst>
          </p:cNvPr>
          <p:cNvSpPr/>
          <p:nvPr/>
        </p:nvSpPr>
        <p:spPr>
          <a:xfrm>
            <a:off x="368680" y="3091158"/>
            <a:ext cx="11442701" cy="1081615"/>
          </a:xfrm>
          <a:prstGeom prst="rect">
            <a:avLst/>
          </a:prstGeom>
          <a:noFill/>
          <a:ln w="381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9891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上下 1">
            <a:extLst>
              <a:ext uri="{FF2B5EF4-FFF2-40B4-BE49-F238E27FC236}">
                <a16:creationId xmlns:a16="http://schemas.microsoft.com/office/drawing/2014/main" id="{2217D51B-E5D8-4098-AA30-7FE8663192FD}"/>
              </a:ext>
            </a:extLst>
          </p:cNvPr>
          <p:cNvSpPr/>
          <p:nvPr/>
        </p:nvSpPr>
        <p:spPr>
          <a:xfrm>
            <a:off x="6068021" y="3561296"/>
            <a:ext cx="849736" cy="1386343"/>
          </a:xfrm>
          <a:prstGeom prst="upDownArrow">
            <a:avLst>
              <a:gd name="adj1" fmla="val 30783"/>
              <a:gd name="adj2" fmla="val 27038"/>
            </a:avLst>
          </a:prstGeom>
          <a:noFill/>
          <a:ln w="25400" cap="flat">
            <a:solidFill>
              <a:srgbClr val="FFC000"/>
            </a:solid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Roboto" panose="02000000000000000000" pitchFamily="2" charset="0"/>
                <a:ea typeface="Roboto" panose="02000000000000000000" pitchFamily="2" charset="0"/>
                <a:cs typeface="Roboto" panose="02000000000000000000" pitchFamily="2" charset="0"/>
                <a:sym typeface="Helvetica"/>
              </a:rPr>
              <a:t>①</a:t>
            </a:r>
            <a:endParaRPr kumimoji="0" lang="zh-CN" altLang="en-US" sz="1600" b="1" i="0" u="none" strike="noStrike" kern="0" cap="none" spc="0" normalizeH="0" baseline="0" noProof="0" dirty="0">
              <a:ln>
                <a:noFill/>
              </a:ln>
              <a:effectLst/>
              <a:uLnTx/>
              <a:uFillTx/>
              <a:latin typeface="Roboto" panose="02000000000000000000" pitchFamily="2" charset="0"/>
              <a:ea typeface="+mj-ea"/>
              <a:cs typeface="Roboto" panose="02000000000000000000" pitchFamily="2" charset="0"/>
              <a:sym typeface="Helvetica"/>
            </a:endParaRPr>
          </a:p>
        </p:txBody>
      </p:sp>
      <p:sp>
        <p:nvSpPr>
          <p:cNvPr id="3" name="标题 7">
            <a:extLst>
              <a:ext uri="{FF2B5EF4-FFF2-40B4-BE49-F238E27FC236}">
                <a16:creationId xmlns:a16="http://schemas.microsoft.com/office/drawing/2014/main" id="{3B95232F-3552-41F9-ADEC-F0DB44F0E48F}"/>
              </a:ext>
            </a:extLst>
          </p:cNvPr>
          <p:cNvSpPr txBox="1">
            <a:spLocks/>
          </p:cNvSpPr>
          <p:nvPr/>
        </p:nvSpPr>
        <p:spPr>
          <a:xfrm>
            <a:off x="312647" y="571550"/>
            <a:ext cx="11259753" cy="538843"/>
          </a:xfrm>
          <a:prstGeom prst="rect">
            <a:avLst/>
          </a:prstGeom>
        </p:spPr>
        <p:txBody>
          <a:bodyPr/>
          <a:lstStyle>
            <a:lvl1pPr marL="0" marR="0" indent="0" algn="l" defTabSz="914400" rtl="0" eaLnBrk="1" latinLnBrk="0" hangingPunct="1">
              <a:lnSpc>
                <a:spcPct val="130000"/>
              </a:lnSpc>
              <a:spcBef>
                <a:spcPts val="0"/>
              </a:spcBef>
              <a:spcAft>
                <a:spcPts val="0"/>
              </a:spcAft>
              <a:buClrTx/>
              <a:buSzTx/>
              <a:buFontTx/>
              <a:buNone/>
              <a:tabLst/>
              <a:defRPr sz="3200" b="0" i="0" u="none" strike="noStrike" cap="none" spc="0" baseline="0">
                <a:ln>
                  <a:noFill/>
                </a:ln>
                <a:solidFill>
                  <a:srgbClr val="FFFFFF"/>
                </a:solidFill>
                <a:uFillTx/>
                <a:latin typeface="+mj-ea"/>
                <a:ea typeface="+mj-ea"/>
                <a:cs typeface="Lato" panose="020F0502020204030203" pitchFamily="34" charset="0"/>
                <a:sym typeface="Helvetica"/>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9pPr>
          </a:lstStyle>
          <a:p>
            <a:r>
              <a:rPr lang="en-US" altLang="zh-CN" sz="2400" dirty="0">
                <a:solidFill>
                  <a:schemeClr val="tx1"/>
                </a:solidFill>
              </a:rPr>
              <a:t>Increasing computation governance problems: </a:t>
            </a:r>
          </a:p>
          <a:p>
            <a:r>
              <a:rPr lang="en-US" altLang="zh-CN" sz="2400" dirty="0">
                <a:solidFill>
                  <a:schemeClr val="tx1"/>
                </a:solidFill>
              </a:rPr>
              <a:t>connectivity, extendability , controllability, orchestration, reusability,</a:t>
            </a:r>
            <a:r>
              <a:rPr lang="zh-CN" altLang="en-US" sz="2400" dirty="0">
                <a:solidFill>
                  <a:schemeClr val="tx1"/>
                </a:solidFill>
              </a:rPr>
              <a:t> </a:t>
            </a:r>
            <a:r>
              <a:rPr lang="en-US" altLang="zh-CN" sz="2400" dirty="0">
                <a:solidFill>
                  <a:schemeClr val="tx1"/>
                </a:solidFill>
              </a:rPr>
              <a:t>etc.</a:t>
            </a:r>
            <a:endParaRPr lang="zh-CN" altLang="en-US" sz="2400" kern="0" dirty="0">
              <a:solidFill>
                <a:schemeClr val="tx1"/>
              </a:solidFill>
              <a:latin typeface="Noto Sans S Chinese Medium"/>
            </a:endParaRPr>
          </a:p>
        </p:txBody>
      </p:sp>
      <p:sp>
        <p:nvSpPr>
          <p:cNvPr id="4" name="矩形: 圆角 3">
            <a:extLst>
              <a:ext uri="{FF2B5EF4-FFF2-40B4-BE49-F238E27FC236}">
                <a16:creationId xmlns:a16="http://schemas.microsoft.com/office/drawing/2014/main" id="{D222D298-6B58-409F-8A72-17B6280C0ED5}"/>
              </a:ext>
            </a:extLst>
          </p:cNvPr>
          <p:cNvSpPr/>
          <p:nvPr/>
        </p:nvSpPr>
        <p:spPr>
          <a:xfrm>
            <a:off x="1162437" y="2714994"/>
            <a:ext cx="1084333" cy="793020"/>
          </a:xfrm>
          <a:prstGeom prst="roundRect">
            <a:avLst/>
          </a:prstGeom>
          <a:solidFill>
            <a:srgbClr val="00598F">
              <a:lumMod val="60000"/>
              <a:lumOff val="40000"/>
            </a:srgbClr>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Lato Medium"/>
                <a:ea typeface="+mj-ea"/>
                <a:cs typeface="Helvetica"/>
                <a:sym typeface="Helvetica"/>
              </a:rPr>
              <a:t>APP A</a:t>
            </a: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sp>
        <p:nvSpPr>
          <p:cNvPr id="5" name="矩形: 圆角 4">
            <a:extLst>
              <a:ext uri="{FF2B5EF4-FFF2-40B4-BE49-F238E27FC236}">
                <a16:creationId xmlns:a16="http://schemas.microsoft.com/office/drawing/2014/main" id="{52ED4283-B8F4-406D-9A5C-6F430C26C554}"/>
              </a:ext>
            </a:extLst>
          </p:cNvPr>
          <p:cNvSpPr/>
          <p:nvPr/>
        </p:nvSpPr>
        <p:spPr>
          <a:xfrm>
            <a:off x="3029392" y="2714994"/>
            <a:ext cx="1084333" cy="793020"/>
          </a:xfrm>
          <a:prstGeom prst="roundRect">
            <a:avLst/>
          </a:prstGeom>
          <a:solidFill>
            <a:srgbClr val="00598F">
              <a:lumMod val="60000"/>
              <a:lumOff val="40000"/>
            </a:srgbClr>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Lato Medium"/>
                <a:ea typeface="+mj-ea"/>
                <a:cs typeface="Helvetica"/>
                <a:sym typeface="Helvetica"/>
              </a:rPr>
              <a:t>APP B</a:t>
            </a: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sp>
        <p:nvSpPr>
          <p:cNvPr id="6" name="矩形: 圆角 5">
            <a:extLst>
              <a:ext uri="{FF2B5EF4-FFF2-40B4-BE49-F238E27FC236}">
                <a16:creationId xmlns:a16="http://schemas.microsoft.com/office/drawing/2014/main" id="{6A35F086-A621-47EC-9977-472B8286D691}"/>
              </a:ext>
            </a:extLst>
          </p:cNvPr>
          <p:cNvSpPr/>
          <p:nvPr/>
        </p:nvSpPr>
        <p:spPr>
          <a:xfrm>
            <a:off x="1162435" y="5006116"/>
            <a:ext cx="1084333" cy="793020"/>
          </a:xfrm>
          <a:prstGeom prst="roundRect">
            <a:avLst/>
          </a:prstGeom>
          <a:solidFill>
            <a:srgbClr val="076CB0"/>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Lato Medium"/>
                <a:ea typeface="+mj-ea"/>
                <a:cs typeface="Helvetica"/>
                <a:sym typeface="Helvetica"/>
              </a:rPr>
              <a:t>Engine A</a:t>
            </a:r>
            <a:endParaRPr kumimoji="0" lang="zh-CN" altLang="en-US" sz="1600" b="0" i="0" u="none" strike="noStrike" kern="0" cap="none" spc="0" normalizeH="0" baseline="0" noProof="0" dirty="0">
              <a:ln>
                <a:noFill/>
              </a:ln>
              <a:effectLst/>
              <a:uLnTx/>
              <a:uFillTx/>
              <a:latin typeface="Lato Medium"/>
              <a:ea typeface="+mj-ea"/>
              <a:cs typeface="Helvetica"/>
              <a:sym typeface="Helvetica"/>
            </a:endParaRPr>
          </a:p>
        </p:txBody>
      </p:sp>
      <p:sp>
        <p:nvSpPr>
          <p:cNvPr id="7" name="矩形: 圆角 6">
            <a:extLst>
              <a:ext uri="{FF2B5EF4-FFF2-40B4-BE49-F238E27FC236}">
                <a16:creationId xmlns:a16="http://schemas.microsoft.com/office/drawing/2014/main" id="{A79FF671-0E97-4630-978C-0BD43FFB88FC}"/>
              </a:ext>
            </a:extLst>
          </p:cNvPr>
          <p:cNvSpPr/>
          <p:nvPr/>
        </p:nvSpPr>
        <p:spPr>
          <a:xfrm>
            <a:off x="3029390" y="5006116"/>
            <a:ext cx="1084333" cy="793020"/>
          </a:xfrm>
          <a:prstGeom prst="roundRect">
            <a:avLst/>
          </a:prstGeom>
          <a:solidFill>
            <a:srgbClr val="076CB0"/>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Roboto"/>
                <a:sym typeface="Helvetica"/>
              </a:rPr>
              <a:t>Engine B</a:t>
            </a:r>
            <a:endParaRPr kumimoji="0" lang="zh-CN" altLang="en-US" sz="1600" b="0" i="0" u="none" strike="noStrike" kern="0" cap="none" spc="0" normalizeH="0" baseline="0" noProof="0" dirty="0">
              <a:ln>
                <a:noFill/>
              </a:ln>
              <a:effectLst/>
              <a:uLnTx/>
              <a:uFillTx/>
              <a:latin typeface="Lato Medium"/>
              <a:ea typeface="+mj-ea"/>
              <a:cs typeface="Helvetica"/>
              <a:sym typeface="Helvetica"/>
            </a:endParaRPr>
          </a:p>
        </p:txBody>
      </p:sp>
      <p:sp>
        <p:nvSpPr>
          <p:cNvPr id="8" name="箭头: 上下 7">
            <a:extLst>
              <a:ext uri="{FF2B5EF4-FFF2-40B4-BE49-F238E27FC236}">
                <a16:creationId xmlns:a16="http://schemas.microsoft.com/office/drawing/2014/main" id="{E5B29F1B-CE22-422F-B384-BB9DC4B426ED}"/>
              </a:ext>
            </a:extLst>
          </p:cNvPr>
          <p:cNvSpPr/>
          <p:nvPr/>
        </p:nvSpPr>
        <p:spPr>
          <a:xfrm>
            <a:off x="1955750" y="3685268"/>
            <a:ext cx="1370448" cy="1125386"/>
          </a:xfrm>
          <a:prstGeom prst="upDownArrow">
            <a:avLst>
              <a:gd name="adj1" fmla="val 30783"/>
              <a:gd name="adj2" fmla="val 27038"/>
            </a:avLst>
          </a:prstGeom>
          <a:solidFill>
            <a:srgbClr val="FFC000"/>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algn="ctr" defTabSz="1828800" eaLnBrk="1" fontAlgn="auto" latinLnBrk="0" hangingPunct="0">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effectLst/>
              <a:uLnTx/>
              <a:uFillTx/>
              <a:latin typeface="Roboto" panose="02000000000000000000" pitchFamily="2" charset="0"/>
              <a:ea typeface="+mj-ea"/>
              <a:cs typeface="Roboto" panose="02000000000000000000" pitchFamily="2" charset="0"/>
              <a:sym typeface="Helvetica"/>
            </a:endParaRPr>
          </a:p>
        </p:txBody>
      </p:sp>
      <p:sp>
        <p:nvSpPr>
          <p:cNvPr id="9" name="箭头: 上下 8">
            <a:extLst>
              <a:ext uri="{FF2B5EF4-FFF2-40B4-BE49-F238E27FC236}">
                <a16:creationId xmlns:a16="http://schemas.microsoft.com/office/drawing/2014/main" id="{E4E74086-42A0-4ED2-A99F-B732CB172511}"/>
              </a:ext>
            </a:extLst>
          </p:cNvPr>
          <p:cNvSpPr/>
          <p:nvPr/>
        </p:nvSpPr>
        <p:spPr>
          <a:xfrm rot="16200000">
            <a:off x="2330618" y="2745340"/>
            <a:ext cx="620714" cy="695914"/>
          </a:xfrm>
          <a:prstGeom prst="upDownArrow">
            <a:avLst>
              <a:gd name="adj1" fmla="val 49034"/>
              <a:gd name="adj2" fmla="val 27038"/>
            </a:avLst>
          </a:prstGeom>
          <a:solidFill>
            <a:srgbClr val="FFC000"/>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sp>
        <p:nvSpPr>
          <p:cNvPr id="10" name="箭头: 上下 9">
            <a:extLst>
              <a:ext uri="{FF2B5EF4-FFF2-40B4-BE49-F238E27FC236}">
                <a16:creationId xmlns:a16="http://schemas.microsoft.com/office/drawing/2014/main" id="{3753ECCC-F78E-48ED-92E3-CF08DC78358C}"/>
              </a:ext>
            </a:extLst>
          </p:cNvPr>
          <p:cNvSpPr/>
          <p:nvPr/>
        </p:nvSpPr>
        <p:spPr>
          <a:xfrm rot="16200000">
            <a:off x="2330616" y="5054669"/>
            <a:ext cx="620714" cy="695914"/>
          </a:xfrm>
          <a:prstGeom prst="upDownArrow">
            <a:avLst>
              <a:gd name="adj1" fmla="val 49034"/>
              <a:gd name="adj2" fmla="val 27038"/>
            </a:avLst>
          </a:prstGeom>
          <a:solidFill>
            <a:srgbClr val="FFC000"/>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sp>
        <p:nvSpPr>
          <p:cNvPr id="11" name="矩形: 圆角 10">
            <a:extLst>
              <a:ext uri="{FF2B5EF4-FFF2-40B4-BE49-F238E27FC236}">
                <a16:creationId xmlns:a16="http://schemas.microsoft.com/office/drawing/2014/main" id="{BFCC9920-F60D-45A5-B7B4-3FBD0E3F18B1}"/>
              </a:ext>
            </a:extLst>
          </p:cNvPr>
          <p:cNvSpPr/>
          <p:nvPr/>
        </p:nvSpPr>
        <p:spPr>
          <a:xfrm>
            <a:off x="5966800" y="2714994"/>
            <a:ext cx="1084333" cy="793020"/>
          </a:xfrm>
          <a:prstGeom prst="roundRect">
            <a:avLst/>
          </a:prstGeom>
          <a:solidFill>
            <a:srgbClr val="00598F">
              <a:lumMod val="60000"/>
              <a:lumOff val="40000"/>
            </a:srgbClr>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Lato Medium"/>
                <a:ea typeface="+mj-ea"/>
                <a:cs typeface="Helvetica"/>
                <a:sym typeface="Helvetica"/>
              </a:rPr>
              <a:t>APP</a:t>
            </a: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sp>
        <p:nvSpPr>
          <p:cNvPr id="12" name="矩形: 圆角 11">
            <a:extLst>
              <a:ext uri="{FF2B5EF4-FFF2-40B4-BE49-F238E27FC236}">
                <a16:creationId xmlns:a16="http://schemas.microsoft.com/office/drawing/2014/main" id="{A2327CA6-3300-4E9F-BBDC-1B7614FE3DF5}"/>
              </a:ext>
            </a:extLst>
          </p:cNvPr>
          <p:cNvSpPr/>
          <p:nvPr/>
        </p:nvSpPr>
        <p:spPr>
          <a:xfrm>
            <a:off x="5966798" y="5006116"/>
            <a:ext cx="1084333" cy="793020"/>
          </a:xfrm>
          <a:prstGeom prst="roundRect">
            <a:avLst/>
          </a:prstGeom>
          <a:solidFill>
            <a:srgbClr val="076CB0"/>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Roboto"/>
                <a:sym typeface="Helvetica"/>
              </a:rPr>
              <a:t>Engine</a:t>
            </a: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pic>
        <p:nvPicPr>
          <p:cNvPr id="13" name="Picture 12" descr="https://gimg2.baidu.com/image_search/src=http%3A%2F%2Fbpic.588ku.com%2Felement_pic%2F17%2F04%2F11%2F7dee1811cb265bc9c731af48c9e92d9a.jpg&amp;refer=http%3A%2F%2Fbpic.588ku.com&amp;app=2002&amp;size=f9999,10000&amp;q=a80&amp;n=0&amp;g=0n&amp;fmt=jpeg?sec=1629389172&amp;t=0b85eda026f7b878a5b1fb767a3aa94f">
            <a:extLst>
              <a:ext uri="{FF2B5EF4-FFF2-40B4-BE49-F238E27FC236}">
                <a16:creationId xmlns:a16="http://schemas.microsoft.com/office/drawing/2014/main" id="{2C3B539D-4408-49E9-8033-C07DBA31CE1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810" r="20702"/>
          <a:stretch/>
        </p:blipFill>
        <p:spPr bwMode="auto">
          <a:xfrm rot="5400000">
            <a:off x="6246653" y="3559682"/>
            <a:ext cx="524622" cy="1345442"/>
          </a:xfrm>
          <a:prstGeom prst="roundRect">
            <a:avLst>
              <a:gd name="adj" fmla="val 16667"/>
            </a:avLst>
          </a:prstGeom>
          <a:noFill/>
          <a:ln w="63500">
            <a:solidFill>
              <a:srgbClr val="FFC000"/>
            </a:solidFill>
          </a:ln>
        </p:spPr>
      </p:pic>
      <p:sp>
        <p:nvSpPr>
          <p:cNvPr id="14" name="矩形: 圆角 13">
            <a:extLst>
              <a:ext uri="{FF2B5EF4-FFF2-40B4-BE49-F238E27FC236}">
                <a16:creationId xmlns:a16="http://schemas.microsoft.com/office/drawing/2014/main" id="{569996E9-FF99-45D8-B418-B8ECCAEFDBEA}"/>
              </a:ext>
            </a:extLst>
          </p:cNvPr>
          <p:cNvSpPr/>
          <p:nvPr/>
        </p:nvSpPr>
        <p:spPr>
          <a:xfrm>
            <a:off x="9505620" y="2677531"/>
            <a:ext cx="1084333" cy="793020"/>
          </a:xfrm>
          <a:prstGeom prst="roundRect">
            <a:avLst/>
          </a:prstGeom>
          <a:solidFill>
            <a:srgbClr val="00598F">
              <a:lumMod val="60000"/>
              <a:lumOff val="40000"/>
            </a:srgbClr>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effectLst/>
                <a:uLnTx/>
                <a:uFillTx/>
                <a:latin typeface="Lato Medium"/>
                <a:ea typeface="+mj-ea"/>
                <a:cs typeface="Helvetica"/>
                <a:sym typeface="Helvetica"/>
              </a:rPr>
              <a:t>APP</a:t>
            </a: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sp>
        <p:nvSpPr>
          <p:cNvPr id="15" name="矩形: 圆角 14">
            <a:extLst>
              <a:ext uri="{FF2B5EF4-FFF2-40B4-BE49-F238E27FC236}">
                <a16:creationId xmlns:a16="http://schemas.microsoft.com/office/drawing/2014/main" id="{B017E627-F5DD-4AE5-8054-84B3B579BFDE}"/>
              </a:ext>
            </a:extLst>
          </p:cNvPr>
          <p:cNvSpPr/>
          <p:nvPr/>
        </p:nvSpPr>
        <p:spPr>
          <a:xfrm>
            <a:off x="8684949" y="4994719"/>
            <a:ext cx="1084333" cy="793020"/>
          </a:xfrm>
          <a:prstGeom prst="roundRect">
            <a:avLst/>
          </a:prstGeom>
          <a:solidFill>
            <a:srgbClr val="076CB0"/>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Lato Medium"/>
                <a:ea typeface="+mj-ea"/>
                <a:cs typeface="Helvetica"/>
                <a:sym typeface="Helvetica"/>
              </a:rPr>
              <a:t>Engine A</a:t>
            </a:r>
            <a:endParaRPr kumimoji="0" lang="zh-CN" altLang="en-US" sz="1600" b="0" i="0" u="none" strike="noStrike" kern="0" cap="none" spc="0" normalizeH="0" baseline="0" noProof="0" dirty="0">
              <a:ln>
                <a:noFill/>
              </a:ln>
              <a:effectLst/>
              <a:uLnTx/>
              <a:uFillTx/>
              <a:latin typeface="Lato Medium"/>
              <a:ea typeface="+mj-ea"/>
              <a:cs typeface="Helvetica"/>
              <a:sym typeface="Helvetica"/>
            </a:endParaRPr>
          </a:p>
        </p:txBody>
      </p:sp>
      <p:sp>
        <p:nvSpPr>
          <p:cNvPr id="16" name="矩形: 圆角 15">
            <a:extLst>
              <a:ext uri="{FF2B5EF4-FFF2-40B4-BE49-F238E27FC236}">
                <a16:creationId xmlns:a16="http://schemas.microsoft.com/office/drawing/2014/main" id="{16B064F5-A54A-4CC3-818D-9642F44067E8}"/>
              </a:ext>
            </a:extLst>
          </p:cNvPr>
          <p:cNvSpPr/>
          <p:nvPr/>
        </p:nvSpPr>
        <p:spPr>
          <a:xfrm>
            <a:off x="10352527" y="4994719"/>
            <a:ext cx="1084333" cy="793020"/>
          </a:xfrm>
          <a:prstGeom prst="roundRect">
            <a:avLst/>
          </a:prstGeom>
          <a:solidFill>
            <a:srgbClr val="076CB0"/>
          </a:solidFill>
          <a:ln w="25400" cap="flat">
            <a:noFill/>
            <a:prstDash val="solid"/>
            <a:miter lim="800000"/>
          </a:ln>
          <a:effectLst/>
          <a:sp3d/>
        </p:spPr>
        <p:txBody>
          <a:bodyPr rot="0" spcFirstLastPara="1" vertOverflow="overflow" horzOverflow="overflow" vert="horz" wrap="square" lIns="91439" tIns="91439" rIns="91439" bIns="91439" numCol="1" spcCol="38100" rtlCol="0" anchor="ctr">
            <a:noAutofit/>
          </a:bodyPr>
          <a:lstStyle/>
          <a:p>
            <a:pPr marL="0" marR="0" lvl="0" indent="0" algn="ctr" defTabSz="1828800" eaLnBrk="1" fontAlgn="auto" latinLnBrk="0" hangingPunct="0">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Lato Medium"/>
                <a:ea typeface="+mj-ea"/>
                <a:cs typeface="Helvetica"/>
                <a:sym typeface="Helvetica"/>
              </a:rPr>
              <a:t>Engine B</a:t>
            </a:r>
            <a:endParaRPr kumimoji="0" lang="zh-CN" altLang="en-US" sz="1600" b="0" i="0" u="none" strike="noStrike" kern="0" cap="none" spc="0" normalizeH="0" baseline="0" noProof="0" dirty="0">
              <a:ln>
                <a:noFill/>
              </a:ln>
              <a:effectLst/>
              <a:uLnTx/>
              <a:uFillTx/>
              <a:latin typeface="Lato Medium"/>
              <a:ea typeface="+mj-ea"/>
              <a:cs typeface="Helvetica"/>
              <a:sym typeface="Helvetica"/>
            </a:endParaRPr>
          </a:p>
        </p:txBody>
      </p:sp>
      <p:sp>
        <p:nvSpPr>
          <p:cNvPr id="17" name="箭头: 圆角右 16">
            <a:extLst>
              <a:ext uri="{FF2B5EF4-FFF2-40B4-BE49-F238E27FC236}">
                <a16:creationId xmlns:a16="http://schemas.microsoft.com/office/drawing/2014/main" id="{474023FF-5A13-408D-A066-2D995141186B}"/>
              </a:ext>
            </a:extLst>
          </p:cNvPr>
          <p:cNvSpPr/>
          <p:nvPr/>
        </p:nvSpPr>
        <p:spPr>
          <a:xfrm rot="5400000">
            <a:off x="9865985" y="3745726"/>
            <a:ext cx="1968057" cy="529934"/>
          </a:xfrm>
          <a:prstGeom prst="bentArrow">
            <a:avLst/>
          </a:prstGeom>
          <a:solidFill>
            <a:srgbClr val="FFC000"/>
          </a:solidFill>
          <a:ln w="1905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sp>
        <p:nvSpPr>
          <p:cNvPr id="18" name="箭头: 圆角右 17">
            <a:extLst>
              <a:ext uri="{FF2B5EF4-FFF2-40B4-BE49-F238E27FC236}">
                <a16:creationId xmlns:a16="http://schemas.microsoft.com/office/drawing/2014/main" id="{4788A711-13A2-41BE-82F2-DDACD2916632}"/>
              </a:ext>
            </a:extLst>
          </p:cNvPr>
          <p:cNvSpPr/>
          <p:nvPr/>
        </p:nvSpPr>
        <p:spPr>
          <a:xfrm rot="5400000" flipV="1">
            <a:off x="8265029" y="3765528"/>
            <a:ext cx="1968057" cy="513123"/>
          </a:xfrm>
          <a:prstGeom prst="bentArrow">
            <a:avLst/>
          </a:prstGeom>
          <a:solidFill>
            <a:srgbClr val="FFC000"/>
          </a:solidFill>
          <a:ln w="1905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sp>
        <p:nvSpPr>
          <p:cNvPr id="19" name="矩形 18">
            <a:extLst>
              <a:ext uri="{FF2B5EF4-FFF2-40B4-BE49-F238E27FC236}">
                <a16:creationId xmlns:a16="http://schemas.microsoft.com/office/drawing/2014/main" id="{47E974D9-2F0E-4208-9CF3-3CF60212CFBD}"/>
              </a:ext>
            </a:extLst>
          </p:cNvPr>
          <p:cNvSpPr/>
          <p:nvPr/>
        </p:nvSpPr>
        <p:spPr>
          <a:xfrm>
            <a:off x="8683785" y="3634470"/>
            <a:ext cx="800219" cy="416011"/>
          </a:xfrm>
          <a:prstGeom prst="rect">
            <a:avLst/>
          </a:prstGeom>
        </p:spPr>
        <p:txBody>
          <a:bodyPr wrap="none">
            <a:spAutoFit/>
          </a:bodyPr>
          <a:lstStyle/>
          <a:p>
            <a:pPr algn="just" hangingPunct="0">
              <a:lnSpc>
                <a:spcPct val="150000"/>
              </a:lnSpc>
            </a:pPr>
            <a:r>
              <a:rPr lang="en-US" altLang="zh-CN" sz="1600" b="1" kern="0" dirty="0">
                <a:latin typeface="Roboto"/>
                <a:sym typeface="Roboto"/>
              </a:rPr>
              <a:t>Active</a:t>
            </a:r>
            <a:endParaRPr lang="zh-CN" altLang="en-US" sz="1600" b="1" kern="0" dirty="0">
              <a:latin typeface="Roboto"/>
              <a:sym typeface="Roboto"/>
            </a:endParaRPr>
          </a:p>
        </p:txBody>
      </p:sp>
      <p:sp>
        <p:nvSpPr>
          <p:cNvPr id="20" name="矩形 19">
            <a:extLst>
              <a:ext uri="{FF2B5EF4-FFF2-40B4-BE49-F238E27FC236}">
                <a16:creationId xmlns:a16="http://schemas.microsoft.com/office/drawing/2014/main" id="{4DB1D3BA-E02D-4D80-A133-77B932C09D2D}"/>
              </a:ext>
            </a:extLst>
          </p:cNvPr>
          <p:cNvSpPr/>
          <p:nvPr/>
        </p:nvSpPr>
        <p:spPr>
          <a:xfrm>
            <a:off x="10494478" y="3647517"/>
            <a:ext cx="992579" cy="416011"/>
          </a:xfrm>
          <a:prstGeom prst="rect">
            <a:avLst/>
          </a:prstGeom>
        </p:spPr>
        <p:txBody>
          <a:bodyPr wrap="none">
            <a:spAutoFit/>
          </a:bodyPr>
          <a:lstStyle/>
          <a:p>
            <a:pPr algn="just" hangingPunct="0">
              <a:lnSpc>
                <a:spcPct val="150000"/>
              </a:lnSpc>
            </a:pPr>
            <a:r>
              <a:rPr lang="en-US" altLang="zh-CN" sz="1600" b="1" kern="0" dirty="0">
                <a:latin typeface="Roboto"/>
                <a:sym typeface="Roboto"/>
              </a:rPr>
              <a:t>Standby</a:t>
            </a:r>
            <a:endParaRPr lang="zh-CN" altLang="en-US" sz="1600" b="1" kern="0" dirty="0">
              <a:latin typeface="Roboto"/>
              <a:sym typeface="Roboto"/>
            </a:endParaRPr>
          </a:p>
        </p:txBody>
      </p:sp>
      <p:sp>
        <p:nvSpPr>
          <p:cNvPr id="21" name="矩形 20">
            <a:extLst>
              <a:ext uri="{FF2B5EF4-FFF2-40B4-BE49-F238E27FC236}">
                <a16:creationId xmlns:a16="http://schemas.microsoft.com/office/drawing/2014/main" id="{5923FA22-3F13-4C03-A75E-7A0BA85303ED}"/>
              </a:ext>
            </a:extLst>
          </p:cNvPr>
          <p:cNvSpPr/>
          <p:nvPr/>
        </p:nvSpPr>
        <p:spPr>
          <a:xfrm>
            <a:off x="9630582" y="4022089"/>
            <a:ext cx="833883" cy="416011"/>
          </a:xfrm>
          <a:prstGeom prst="rect">
            <a:avLst/>
          </a:prstGeom>
        </p:spPr>
        <p:txBody>
          <a:bodyPr wrap="none">
            <a:spAutoFit/>
          </a:bodyPr>
          <a:lstStyle/>
          <a:p>
            <a:pPr algn="just" hangingPunct="0">
              <a:lnSpc>
                <a:spcPct val="150000"/>
              </a:lnSpc>
            </a:pPr>
            <a:r>
              <a:rPr lang="en-US" altLang="zh-CN" sz="1600" b="1" kern="0" dirty="0">
                <a:latin typeface="Roboto"/>
                <a:sym typeface="Roboto"/>
              </a:rPr>
              <a:t>Hybrid</a:t>
            </a:r>
            <a:endParaRPr lang="zh-CN" altLang="en-US" sz="1600" b="1" kern="0" dirty="0">
              <a:latin typeface="Roboto"/>
              <a:sym typeface="Roboto"/>
            </a:endParaRPr>
          </a:p>
        </p:txBody>
      </p:sp>
      <p:grpSp>
        <p:nvGrpSpPr>
          <p:cNvPr id="22" name="组合 21">
            <a:extLst>
              <a:ext uri="{FF2B5EF4-FFF2-40B4-BE49-F238E27FC236}">
                <a16:creationId xmlns:a16="http://schemas.microsoft.com/office/drawing/2014/main" id="{5CFA874F-8DA7-4A9E-A062-477017956071}"/>
              </a:ext>
            </a:extLst>
          </p:cNvPr>
          <p:cNvGrpSpPr/>
          <p:nvPr/>
        </p:nvGrpSpPr>
        <p:grpSpPr>
          <a:xfrm>
            <a:off x="9277323" y="4328844"/>
            <a:ext cx="1513315" cy="1320097"/>
            <a:chOff x="9085930" y="4226355"/>
            <a:chExt cx="1513315" cy="1320097"/>
          </a:xfrm>
          <a:solidFill>
            <a:srgbClr val="FFC000"/>
          </a:solidFill>
        </p:grpSpPr>
        <p:sp>
          <p:nvSpPr>
            <p:cNvPr id="23" name="箭头: 环形 22">
              <a:extLst>
                <a:ext uri="{FF2B5EF4-FFF2-40B4-BE49-F238E27FC236}">
                  <a16:creationId xmlns:a16="http://schemas.microsoft.com/office/drawing/2014/main" id="{2E4E3693-CE6F-4B91-A8ED-C306038FE7FD}"/>
                </a:ext>
              </a:extLst>
            </p:cNvPr>
            <p:cNvSpPr/>
            <p:nvPr/>
          </p:nvSpPr>
          <p:spPr>
            <a:xfrm flipH="1">
              <a:off x="9085930" y="4226355"/>
              <a:ext cx="1513315" cy="1320097"/>
            </a:xfrm>
            <a:prstGeom prst="circularArrow">
              <a:avLst>
                <a:gd name="adj1" fmla="val 12500"/>
                <a:gd name="adj2" fmla="val 1142319"/>
                <a:gd name="adj3" fmla="val 20457681"/>
                <a:gd name="adj4" fmla="val 12758110"/>
                <a:gd name="adj5" fmla="val 12500"/>
              </a:avLst>
            </a:prstGeom>
            <a:grpFill/>
            <a:ln w="1905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sp>
          <p:nvSpPr>
            <p:cNvPr id="24" name="箭头: 环形 23">
              <a:extLst>
                <a:ext uri="{FF2B5EF4-FFF2-40B4-BE49-F238E27FC236}">
                  <a16:creationId xmlns:a16="http://schemas.microsoft.com/office/drawing/2014/main" id="{1E0F0711-339D-4B4F-BCFF-A15A8E0F63BA}"/>
                </a:ext>
              </a:extLst>
            </p:cNvPr>
            <p:cNvSpPr/>
            <p:nvPr/>
          </p:nvSpPr>
          <p:spPr>
            <a:xfrm>
              <a:off x="9085930" y="4226355"/>
              <a:ext cx="1513315" cy="1320097"/>
            </a:xfrm>
            <a:prstGeom prst="circularArrow">
              <a:avLst>
                <a:gd name="adj1" fmla="val 12500"/>
                <a:gd name="adj2" fmla="val 1142319"/>
                <a:gd name="adj3" fmla="val 20457681"/>
                <a:gd name="adj4" fmla="val 12758110"/>
                <a:gd name="adj5" fmla="val 12500"/>
              </a:avLst>
            </a:prstGeom>
            <a:grpFill/>
            <a:ln w="19050" cap="flat">
              <a:noFill/>
              <a:prstDash val="solid"/>
              <a:miter lim="800000"/>
            </a:ln>
            <a:effectLst/>
            <a:sp3d/>
          </p:spPr>
          <p:txBody>
            <a:bodyPr rot="0" spcFirstLastPara="1" vertOverflow="overflow" horzOverflow="overflow" vert="horz" wrap="square" lIns="91439" tIns="91439" rIns="91439" bIns="91439" numCol="1" spcCol="38100" rtlCol="0" anchor="ctr">
              <a:normAutofit/>
            </a:body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grpSp>
      <p:sp>
        <p:nvSpPr>
          <p:cNvPr id="25" name="矩形 24">
            <a:extLst>
              <a:ext uri="{FF2B5EF4-FFF2-40B4-BE49-F238E27FC236}">
                <a16:creationId xmlns:a16="http://schemas.microsoft.com/office/drawing/2014/main" id="{846E3D6B-A5F2-44AE-9CD6-09491E5598EA}"/>
              </a:ext>
            </a:extLst>
          </p:cNvPr>
          <p:cNvSpPr/>
          <p:nvPr/>
        </p:nvSpPr>
        <p:spPr>
          <a:xfrm>
            <a:off x="193374" y="73721"/>
            <a:ext cx="7135287" cy="523220"/>
          </a:xfrm>
          <a:prstGeom prst="rect">
            <a:avLst/>
          </a:prstGeom>
        </p:spPr>
        <p:txBody>
          <a:bodyPr wrap="none">
            <a:spAutoFit/>
          </a:bodyPr>
          <a:lstStyle/>
          <a:p>
            <a:r>
              <a:rPr lang="en-US" altLang="zh-CN" sz="2800" dirty="0"/>
              <a:t>What’s Computation Governance Problems?</a:t>
            </a:r>
          </a:p>
        </p:txBody>
      </p:sp>
      <p:cxnSp>
        <p:nvCxnSpPr>
          <p:cNvPr id="26" name="直接连接符 25">
            <a:extLst>
              <a:ext uri="{FF2B5EF4-FFF2-40B4-BE49-F238E27FC236}">
                <a16:creationId xmlns:a16="http://schemas.microsoft.com/office/drawing/2014/main" id="{75BCBCE7-6AAE-4ECE-A388-3FF3ACFD0A90}"/>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98B616CC-2F85-4C18-AC07-42DCC8913A95}"/>
              </a:ext>
            </a:extLst>
          </p:cNvPr>
          <p:cNvSpPr/>
          <p:nvPr/>
        </p:nvSpPr>
        <p:spPr>
          <a:xfrm>
            <a:off x="451678" y="3517399"/>
            <a:ext cx="11442701" cy="1456538"/>
          </a:xfrm>
          <a:prstGeom prst="rect">
            <a:avLst/>
          </a:prstGeom>
          <a:noFill/>
          <a:ln w="381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3888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7">
            <a:extLst>
              <a:ext uri="{FF2B5EF4-FFF2-40B4-BE49-F238E27FC236}">
                <a16:creationId xmlns:a16="http://schemas.microsoft.com/office/drawing/2014/main" id="{16F75364-4637-4F19-8C03-06DC8051A4B6}"/>
              </a:ext>
            </a:extLst>
          </p:cNvPr>
          <p:cNvSpPr txBox="1">
            <a:spLocks/>
          </p:cNvSpPr>
          <p:nvPr/>
        </p:nvSpPr>
        <p:spPr>
          <a:xfrm>
            <a:off x="402557" y="385775"/>
            <a:ext cx="10976368" cy="538843"/>
          </a:xfrm>
          <a:prstGeom prst="rect">
            <a:avLst/>
          </a:prstGeom>
        </p:spPr>
        <p:txBody>
          <a:bodyPr/>
          <a:lstStyle>
            <a:lvl1pPr marL="0" marR="0" indent="0" algn="l" defTabSz="914400" rtl="0" eaLnBrk="1" latinLnBrk="0" hangingPunct="1">
              <a:lnSpc>
                <a:spcPct val="130000"/>
              </a:lnSpc>
              <a:spcBef>
                <a:spcPts val="0"/>
              </a:spcBef>
              <a:spcAft>
                <a:spcPts val="0"/>
              </a:spcAft>
              <a:buClrTx/>
              <a:buSzTx/>
              <a:buFontTx/>
              <a:buNone/>
              <a:tabLst/>
              <a:defRPr sz="3200" b="0" i="0" u="none" strike="noStrike" cap="none" spc="0" baseline="0">
                <a:ln>
                  <a:noFill/>
                </a:ln>
                <a:solidFill>
                  <a:srgbClr val="FFFFFF"/>
                </a:solidFill>
                <a:uFillTx/>
                <a:latin typeface="+mj-ea"/>
                <a:ea typeface="+mj-ea"/>
                <a:cs typeface="Lato" panose="020F0502020204030203" pitchFamily="34" charset="0"/>
                <a:sym typeface="Helvetica"/>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9pPr>
          </a:lstStyle>
          <a:p>
            <a:endParaRPr lang="zh-CN" altLang="en-US" sz="2800" dirty="0">
              <a:solidFill>
                <a:schemeClr val="tx1"/>
              </a:solidFill>
            </a:endParaRPr>
          </a:p>
        </p:txBody>
      </p:sp>
      <p:pic>
        <p:nvPicPr>
          <p:cNvPr id="3" name="图片 2">
            <a:extLst>
              <a:ext uri="{FF2B5EF4-FFF2-40B4-BE49-F238E27FC236}">
                <a16:creationId xmlns:a16="http://schemas.microsoft.com/office/drawing/2014/main" id="{098BF674-8839-46B7-9588-934FACF2074E}"/>
              </a:ext>
            </a:extLst>
          </p:cNvPr>
          <p:cNvPicPr>
            <a:picLocks noChangeAspect="1"/>
          </p:cNvPicPr>
          <p:nvPr/>
        </p:nvPicPr>
        <p:blipFill>
          <a:blip r:embed="rId3"/>
          <a:stretch>
            <a:fillRect/>
          </a:stretch>
        </p:blipFill>
        <p:spPr>
          <a:xfrm>
            <a:off x="402557" y="1189568"/>
            <a:ext cx="11432028" cy="4555872"/>
          </a:xfrm>
          <a:prstGeom prst="rect">
            <a:avLst/>
          </a:prstGeom>
          <a:solidFill>
            <a:schemeClr val="bg1"/>
          </a:solidFill>
        </p:spPr>
      </p:pic>
      <p:sp>
        <p:nvSpPr>
          <p:cNvPr id="4" name="标题 7">
            <a:extLst>
              <a:ext uri="{FF2B5EF4-FFF2-40B4-BE49-F238E27FC236}">
                <a16:creationId xmlns:a16="http://schemas.microsoft.com/office/drawing/2014/main" id="{34EC3A0E-A955-43B6-A89A-DF44308CBB4A}"/>
              </a:ext>
            </a:extLst>
          </p:cNvPr>
          <p:cNvSpPr txBox="1">
            <a:spLocks/>
          </p:cNvSpPr>
          <p:nvPr/>
        </p:nvSpPr>
        <p:spPr>
          <a:xfrm>
            <a:off x="298764" y="570398"/>
            <a:ext cx="11990339" cy="538843"/>
          </a:xfrm>
          <a:prstGeom prst="rect">
            <a:avLst/>
          </a:prstGeom>
        </p:spPr>
        <p:txBody>
          <a:bodyPr/>
          <a:lstStyle>
            <a:lvl1pPr marL="0" marR="0" indent="0" algn="l" defTabSz="914400" rtl="0" eaLnBrk="1" latinLnBrk="0" hangingPunct="1">
              <a:lnSpc>
                <a:spcPct val="130000"/>
              </a:lnSpc>
              <a:spcBef>
                <a:spcPts val="0"/>
              </a:spcBef>
              <a:spcAft>
                <a:spcPts val="0"/>
              </a:spcAft>
              <a:buClrTx/>
              <a:buSzTx/>
              <a:buFontTx/>
              <a:buNone/>
              <a:tabLst/>
              <a:defRPr sz="3200" b="0" i="0" u="none" strike="noStrike" cap="none" spc="0" baseline="0">
                <a:ln>
                  <a:noFill/>
                </a:ln>
                <a:solidFill>
                  <a:srgbClr val="FFFFFF"/>
                </a:solidFill>
                <a:uFillTx/>
                <a:latin typeface="+mj-ea"/>
                <a:ea typeface="+mj-ea"/>
                <a:cs typeface="Lato" panose="020F0502020204030203" pitchFamily="34" charset="0"/>
                <a:sym typeface="Helvetica"/>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9pPr>
          </a:lstStyle>
          <a:p>
            <a:r>
              <a:rPr lang="en-US" altLang="zh-CN" sz="2400" dirty="0">
                <a:solidFill>
                  <a:schemeClr val="tx1"/>
                </a:solidFill>
              </a:rPr>
              <a:t>Linkis: A computation middleware to solve computation governance problems</a:t>
            </a:r>
            <a:endParaRPr lang="zh-CN" altLang="en-US" sz="2400" dirty="0">
              <a:solidFill>
                <a:schemeClr val="tx1"/>
              </a:solidFill>
            </a:endParaRPr>
          </a:p>
        </p:txBody>
      </p:sp>
      <p:sp>
        <p:nvSpPr>
          <p:cNvPr id="5" name="矩形 4">
            <a:extLst>
              <a:ext uri="{FF2B5EF4-FFF2-40B4-BE49-F238E27FC236}">
                <a16:creationId xmlns:a16="http://schemas.microsoft.com/office/drawing/2014/main" id="{3CB4FBB4-2BFF-4A0A-922C-9C27A6880DDE}"/>
              </a:ext>
            </a:extLst>
          </p:cNvPr>
          <p:cNvSpPr/>
          <p:nvPr/>
        </p:nvSpPr>
        <p:spPr>
          <a:xfrm>
            <a:off x="193374" y="73721"/>
            <a:ext cx="2323072" cy="523220"/>
          </a:xfrm>
          <a:prstGeom prst="rect">
            <a:avLst/>
          </a:prstGeom>
        </p:spPr>
        <p:txBody>
          <a:bodyPr wrap="none">
            <a:spAutoFit/>
          </a:bodyPr>
          <a:lstStyle/>
          <a:p>
            <a:r>
              <a:rPr lang="en-US" altLang="zh-CN" sz="2800" dirty="0"/>
              <a:t>What’s Linkis?</a:t>
            </a:r>
          </a:p>
        </p:txBody>
      </p:sp>
      <p:cxnSp>
        <p:nvCxnSpPr>
          <p:cNvPr id="6" name="直接连接符 5">
            <a:extLst>
              <a:ext uri="{FF2B5EF4-FFF2-40B4-BE49-F238E27FC236}">
                <a16:creationId xmlns:a16="http://schemas.microsoft.com/office/drawing/2014/main" id="{750F6061-B177-46C9-B405-A13BBCB3CC47}"/>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25CE6292-EFA2-41B5-96B3-BDF735566957}"/>
              </a:ext>
            </a:extLst>
          </p:cNvPr>
          <p:cNvPicPr>
            <a:picLocks noChangeAspect="1"/>
          </p:cNvPicPr>
          <p:nvPr/>
        </p:nvPicPr>
        <p:blipFill>
          <a:blip r:embed="rId4"/>
          <a:stretch>
            <a:fillRect/>
          </a:stretch>
        </p:blipFill>
        <p:spPr>
          <a:xfrm>
            <a:off x="402557" y="1189568"/>
            <a:ext cx="11450843" cy="4893600"/>
          </a:xfrm>
          <a:prstGeom prst="rect">
            <a:avLst/>
          </a:prstGeom>
          <a:solidFill>
            <a:schemeClr val="bg1"/>
          </a:solidFill>
        </p:spPr>
      </p:pic>
    </p:spTree>
    <p:extLst>
      <p:ext uri="{BB962C8B-B14F-4D97-AF65-F5344CB8AC3E}">
        <p14:creationId xmlns:p14="http://schemas.microsoft.com/office/powerpoint/2010/main" val="151721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7">
            <a:extLst>
              <a:ext uri="{FF2B5EF4-FFF2-40B4-BE49-F238E27FC236}">
                <a16:creationId xmlns:a16="http://schemas.microsoft.com/office/drawing/2014/main" id="{52A243A1-9239-4D04-86C8-5139CCDCF6B7}"/>
              </a:ext>
            </a:extLst>
          </p:cNvPr>
          <p:cNvSpPr txBox="1">
            <a:spLocks/>
          </p:cNvSpPr>
          <p:nvPr/>
        </p:nvSpPr>
        <p:spPr>
          <a:xfrm>
            <a:off x="201661" y="570945"/>
            <a:ext cx="11990339" cy="538843"/>
          </a:xfrm>
          <a:prstGeom prst="rect">
            <a:avLst/>
          </a:prstGeom>
        </p:spPr>
        <p:txBody>
          <a:bodyPr/>
          <a:lstStyle>
            <a:lvl1pPr marL="0" marR="0" indent="0" algn="l" defTabSz="914400" rtl="0" eaLnBrk="1" latinLnBrk="0" hangingPunct="1">
              <a:lnSpc>
                <a:spcPct val="130000"/>
              </a:lnSpc>
              <a:spcBef>
                <a:spcPts val="0"/>
              </a:spcBef>
              <a:spcAft>
                <a:spcPts val="0"/>
              </a:spcAft>
              <a:buClrTx/>
              <a:buSzTx/>
              <a:buFontTx/>
              <a:buNone/>
              <a:tabLst/>
              <a:defRPr sz="3200" b="0" i="0" u="none" strike="noStrike" cap="none" spc="0" baseline="0">
                <a:ln>
                  <a:noFill/>
                </a:ln>
                <a:solidFill>
                  <a:srgbClr val="FFFFFF"/>
                </a:solidFill>
                <a:uFillTx/>
                <a:latin typeface="+mj-ea"/>
                <a:ea typeface="+mj-ea"/>
                <a:cs typeface="Lato" panose="020F0502020204030203" pitchFamily="34" charset="0"/>
                <a:sym typeface="Helvetica"/>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9pPr>
          </a:lstStyle>
          <a:p>
            <a:r>
              <a:rPr lang="en-US" altLang="zh-CN" sz="2400" dirty="0">
                <a:solidFill>
                  <a:schemeClr val="tx1"/>
                </a:solidFill>
              </a:rPr>
              <a:t>Linkis is consists of 3 service groups, CGS, PES and MGS.</a:t>
            </a:r>
          </a:p>
        </p:txBody>
      </p:sp>
      <p:sp>
        <p:nvSpPr>
          <p:cNvPr id="3" name="矩形 2">
            <a:extLst>
              <a:ext uri="{FF2B5EF4-FFF2-40B4-BE49-F238E27FC236}">
                <a16:creationId xmlns:a16="http://schemas.microsoft.com/office/drawing/2014/main" id="{91C05344-0EF3-4C95-8CEC-812643B80584}"/>
              </a:ext>
            </a:extLst>
          </p:cNvPr>
          <p:cNvSpPr/>
          <p:nvPr/>
        </p:nvSpPr>
        <p:spPr>
          <a:xfrm>
            <a:off x="9039698" y="1309866"/>
            <a:ext cx="3219677" cy="4093428"/>
          </a:xfrm>
          <a:prstGeom prst="rect">
            <a:avLst/>
          </a:prstGeom>
        </p:spPr>
        <p:txBody>
          <a:bodyPr wrap="square">
            <a:spAutoFit/>
          </a:bodyPr>
          <a:lstStyle/>
          <a:p>
            <a:pPr marL="342900" indent="-342900">
              <a:buFont typeface="Arial" panose="020B0604020202020204" pitchFamily="34" charset="0"/>
              <a:buChar char="•"/>
            </a:pPr>
            <a:r>
              <a:rPr lang="en-US" altLang="zh-CN" sz="2000" b="1" dirty="0"/>
              <a:t>CGS: Computation Governance Services to enhance the request submit -&gt;prepare-&gt;</a:t>
            </a:r>
            <a:br>
              <a:rPr lang="en-US" altLang="zh-CN" sz="2000" b="1" dirty="0"/>
            </a:br>
            <a:r>
              <a:rPr lang="en-US" altLang="zh-CN" sz="2000" b="1" dirty="0"/>
              <a:t>execute -&gt; return process. </a:t>
            </a:r>
          </a:p>
          <a:p>
            <a:pPr marL="342900" indent="-342900">
              <a:buFont typeface="Arial" panose="020B0604020202020204" pitchFamily="34" charset="0"/>
              <a:buChar char="•"/>
            </a:pPr>
            <a:r>
              <a:rPr lang="en-US" altLang="zh-CN" sz="2000" dirty="0"/>
              <a:t>PES: Public Enhancement Services such as data source, material, and context services.</a:t>
            </a:r>
          </a:p>
          <a:p>
            <a:pPr marL="342900" indent="-342900">
              <a:buFont typeface="Arial" panose="020B0604020202020204" pitchFamily="34" charset="0"/>
              <a:buChar char="•"/>
            </a:pPr>
            <a:r>
              <a:rPr lang="en-US" altLang="zh-CN" sz="2000" dirty="0"/>
              <a:t>MGS: Microservice Governance Services </a:t>
            </a:r>
          </a:p>
        </p:txBody>
      </p:sp>
      <p:pic>
        <p:nvPicPr>
          <p:cNvPr id="4" name="图片 3">
            <a:extLst>
              <a:ext uri="{FF2B5EF4-FFF2-40B4-BE49-F238E27FC236}">
                <a16:creationId xmlns:a16="http://schemas.microsoft.com/office/drawing/2014/main" id="{6765CF29-9D04-4886-8D6D-8B066DBD6351}"/>
              </a:ext>
            </a:extLst>
          </p:cNvPr>
          <p:cNvPicPr>
            <a:picLocks noChangeAspect="1"/>
          </p:cNvPicPr>
          <p:nvPr/>
        </p:nvPicPr>
        <p:blipFill>
          <a:blip r:embed="rId3"/>
          <a:stretch>
            <a:fillRect/>
          </a:stretch>
        </p:blipFill>
        <p:spPr>
          <a:xfrm>
            <a:off x="163162" y="1271366"/>
            <a:ext cx="8766350" cy="5235279"/>
          </a:xfrm>
          <a:prstGeom prst="rect">
            <a:avLst/>
          </a:prstGeom>
          <a:solidFill>
            <a:schemeClr val="bg1"/>
          </a:solidFill>
        </p:spPr>
      </p:pic>
      <p:sp>
        <p:nvSpPr>
          <p:cNvPr id="5" name="矩形 4">
            <a:extLst>
              <a:ext uri="{FF2B5EF4-FFF2-40B4-BE49-F238E27FC236}">
                <a16:creationId xmlns:a16="http://schemas.microsoft.com/office/drawing/2014/main" id="{B24FB1B3-7060-46F2-A79D-96BF531F0D62}"/>
              </a:ext>
            </a:extLst>
          </p:cNvPr>
          <p:cNvSpPr/>
          <p:nvPr/>
        </p:nvSpPr>
        <p:spPr>
          <a:xfrm>
            <a:off x="193374" y="73721"/>
            <a:ext cx="2323072" cy="523220"/>
          </a:xfrm>
          <a:prstGeom prst="rect">
            <a:avLst/>
          </a:prstGeom>
        </p:spPr>
        <p:txBody>
          <a:bodyPr wrap="none">
            <a:spAutoFit/>
          </a:bodyPr>
          <a:lstStyle/>
          <a:p>
            <a:r>
              <a:rPr lang="en-US" altLang="zh-CN" sz="2800" dirty="0"/>
              <a:t>What’s Linkis?</a:t>
            </a:r>
          </a:p>
        </p:txBody>
      </p:sp>
      <p:cxnSp>
        <p:nvCxnSpPr>
          <p:cNvPr id="6" name="直接连接符 5">
            <a:extLst>
              <a:ext uri="{FF2B5EF4-FFF2-40B4-BE49-F238E27FC236}">
                <a16:creationId xmlns:a16="http://schemas.microsoft.com/office/drawing/2014/main" id="{6DFCB7DF-6688-4284-9A60-795AA0D30E32}"/>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B2814372-E493-480F-AE2E-9E3B211E8F31}"/>
              </a:ext>
            </a:extLst>
          </p:cNvPr>
          <p:cNvSpPr/>
          <p:nvPr/>
        </p:nvSpPr>
        <p:spPr>
          <a:xfrm>
            <a:off x="1886552" y="2608446"/>
            <a:ext cx="5390147" cy="2916455"/>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412814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C715225-66AA-4827-BDE9-3E65BE783ECB}"/>
              </a:ext>
            </a:extLst>
          </p:cNvPr>
          <p:cNvPicPr>
            <a:picLocks noChangeAspect="1"/>
          </p:cNvPicPr>
          <p:nvPr/>
        </p:nvPicPr>
        <p:blipFill>
          <a:blip r:embed="rId3"/>
          <a:stretch>
            <a:fillRect/>
          </a:stretch>
        </p:blipFill>
        <p:spPr>
          <a:xfrm>
            <a:off x="1320800" y="1721964"/>
            <a:ext cx="10111885" cy="4927065"/>
          </a:xfrm>
          <a:prstGeom prst="rect">
            <a:avLst/>
          </a:prstGeom>
          <a:solidFill>
            <a:schemeClr val="bg1"/>
          </a:solidFill>
        </p:spPr>
      </p:pic>
      <p:grpSp>
        <p:nvGrpSpPr>
          <p:cNvPr id="3" name="组合 2">
            <a:extLst>
              <a:ext uri="{FF2B5EF4-FFF2-40B4-BE49-F238E27FC236}">
                <a16:creationId xmlns:a16="http://schemas.microsoft.com/office/drawing/2014/main" id="{3EBE69BA-05FE-4012-915A-446477C1BDF7}"/>
              </a:ext>
            </a:extLst>
          </p:cNvPr>
          <p:cNvGrpSpPr/>
          <p:nvPr/>
        </p:nvGrpSpPr>
        <p:grpSpPr>
          <a:xfrm>
            <a:off x="8672494" y="2749487"/>
            <a:ext cx="399878" cy="515780"/>
            <a:chOff x="8813801" y="2921291"/>
            <a:chExt cx="492124" cy="634760"/>
          </a:xfrm>
        </p:grpSpPr>
        <p:sp>
          <p:nvSpPr>
            <p:cNvPr id="4" name="星形: 五角 3">
              <a:extLst>
                <a:ext uri="{FF2B5EF4-FFF2-40B4-BE49-F238E27FC236}">
                  <a16:creationId xmlns:a16="http://schemas.microsoft.com/office/drawing/2014/main" id="{1F87C035-9EBF-457E-9931-1C1BF2318001}"/>
                </a:ext>
              </a:extLst>
            </p:cNvPr>
            <p:cNvSpPr/>
            <p:nvPr/>
          </p:nvSpPr>
          <p:spPr>
            <a:xfrm>
              <a:off x="8813801" y="3022602"/>
              <a:ext cx="492124" cy="492124"/>
            </a:xfrm>
            <a:prstGeom prst="star5">
              <a:avLst/>
            </a:prstGeom>
            <a:solidFill>
              <a:srgbClr val="FFFF00"/>
            </a:solidFill>
            <a:ln w="25400" cap="flat">
              <a:solidFill>
                <a:srgbClr val="F5C038"/>
              </a:solidFill>
              <a:prstDash val="solid"/>
              <a:miter lim="800000"/>
            </a:ln>
            <a:effectLst/>
            <a:sp3d/>
          </p:spPr>
          <p:txBody>
            <a:bodyPr rot="0" spcFirstLastPara="1" vertOverflow="overflow" horzOverflow="overflow" vert="horz" wrap="square" lIns="91439" tIns="91439" rIns="91439" bIns="91439" numCol="1" spcCol="38100" rtlCol="0" anchor="b">
              <a:normAutofit fontScale="25000" lnSpcReduction="20000"/>
            </a:bodyPr>
            <a:lstStyle/>
            <a:p>
              <a:pPr marL="0" marR="0" lvl="0" indent="0" algn="ctr"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sp>
          <p:nvSpPr>
            <p:cNvPr id="5" name="文本框 4">
              <a:extLst>
                <a:ext uri="{FF2B5EF4-FFF2-40B4-BE49-F238E27FC236}">
                  <a16:creationId xmlns:a16="http://schemas.microsoft.com/office/drawing/2014/main" id="{2B03B78F-8BA9-4D0F-A6E8-5D16F70B913E}"/>
                </a:ext>
              </a:extLst>
            </p:cNvPr>
            <p:cNvSpPr txBox="1"/>
            <p:nvPr/>
          </p:nvSpPr>
          <p:spPr>
            <a:xfrm>
              <a:off x="8895678" y="2921291"/>
              <a:ext cx="262467" cy="634760"/>
            </a:xfrm>
            <a:prstGeom prst="rect">
              <a:avLst/>
            </a:prstGeom>
            <a:ln w="25400">
              <a:miter lim="400000"/>
            </a:ln>
            <a:extLst>
              <a:ext uri="{C572A759-6A51-4108-AA02-DFA0A04FC94B}">
                <ma14:wrappingTextBoxFlag xmlns="" xmlns:ma14="http://schemas.microsoft.com/office/mac/drawingml/2011/main" val="1"/>
              </a:ext>
            </a:extLst>
          </p:spPr>
          <p:txBody>
            <a:bodyPr wrap="square" tIns="91439" bIns="91439" rtlCol="0">
              <a:spAutoFit/>
            </a:bodyPr>
            <a:lstStyle/>
            <a:p>
              <a:pPr marL="0" marR="0" lvl="0" indent="0" defTabSz="914400" eaLnBrk="1" fontAlgn="auto" latinLnBrk="0" hangingPunct="0">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Noto Sans S Chinese Medium"/>
                  <a:ea typeface="+mj-ea"/>
                  <a:cs typeface="Roboto"/>
                  <a:sym typeface="Roboto"/>
                </a:rPr>
                <a:t>1</a:t>
              </a:r>
              <a:endParaRPr kumimoji="0" lang="zh-CN" altLang="en-US" sz="2000" b="0" i="0" u="none" strike="noStrike" kern="0" cap="none" spc="0" normalizeH="0" baseline="0" noProof="0" dirty="0" err="1">
                <a:ln>
                  <a:noFill/>
                </a:ln>
                <a:effectLst/>
                <a:uLnTx/>
                <a:uFillTx/>
                <a:latin typeface="Noto Sans S Chinese Medium"/>
                <a:ea typeface="+mj-ea"/>
                <a:cs typeface="Roboto"/>
                <a:sym typeface="Roboto"/>
              </a:endParaRPr>
            </a:p>
          </p:txBody>
        </p:sp>
      </p:grpSp>
      <p:grpSp>
        <p:nvGrpSpPr>
          <p:cNvPr id="6" name="组合 5">
            <a:extLst>
              <a:ext uri="{FF2B5EF4-FFF2-40B4-BE49-F238E27FC236}">
                <a16:creationId xmlns:a16="http://schemas.microsoft.com/office/drawing/2014/main" id="{5E3AFB6F-9E73-47E7-9052-FCF63A031240}"/>
              </a:ext>
            </a:extLst>
          </p:cNvPr>
          <p:cNvGrpSpPr/>
          <p:nvPr/>
        </p:nvGrpSpPr>
        <p:grpSpPr>
          <a:xfrm>
            <a:off x="9681612" y="3235276"/>
            <a:ext cx="733404" cy="399346"/>
            <a:chOff x="9841969" y="3491088"/>
            <a:chExt cx="733404" cy="399346"/>
          </a:xfrm>
        </p:grpSpPr>
        <p:sp>
          <p:nvSpPr>
            <p:cNvPr id="7" name="矩形: 圆角 6">
              <a:extLst>
                <a:ext uri="{FF2B5EF4-FFF2-40B4-BE49-F238E27FC236}">
                  <a16:creationId xmlns:a16="http://schemas.microsoft.com/office/drawing/2014/main" id="{9009E3A1-5D51-4F5F-9D47-E707CB104FF3}"/>
                </a:ext>
              </a:extLst>
            </p:cNvPr>
            <p:cNvSpPr/>
            <p:nvPr/>
          </p:nvSpPr>
          <p:spPr>
            <a:xfrm>
              <a:off x="9891182" y="3536096"/>
              <a:ext cx="548217" cy="354338"/>
            </a:xfrm>
            <a:prstGeom prst="roundRect">
              <a:avLst/>
            </a:prstGeom>
            <a:solidFill>
              <a:srgbClr val="A8D08D"/>
            </a:solidFill>
            <a:ln w="6350" cap="flat">
              <a:solidFill>
                <a:srgbClr val="5AB6E8"/>
              </a:solidFill>
              <a:prstDash val="solid"/>
              <a:miter lim="800000"/>
            </a:ln>
            <a:effectLst/>
            <a:sp3d/>
          </p:spPr>
          <p:txBody>
            <a:bodyPr rot="0" spcFirstLastPara="1" vertOverflow="overflow" horzOverflow="overflow" vert="horz" wrap="square" lIns="91439" tIns="91439" rIns="91439" bIns="91439" numCol="1" spcCol="38100" rtlCol="0" anchor="ctr">
              <a:noAutofit/>
            </a:bodyPr>
            <a:lstStyle/>
            <a:p>
              <a:pPr marL="0" marR="0" lvl="0" indent="0" defTabSz="1828800" eaLnBrk="1" fontAlgn="auto" latinLnBrk="0" hangingPunct="0">
                <a:lnSpc>
                  <a:spcPct val="100000"/>
                </a:lnSpc>
                <a:spcBef>
                  <a:spcPts val="0"/>
                </a:spcBef>
                <a:spcAft>
                  <a:spcPts val="0"/>
                </a:spcAft>
                <a:buClrTx/>
                <a:buSzTx/>
                <a:buFontTx/>
                <a:buNone/>
                <a:tabLst/>
                <a:defRPr/>
              </a:pPr>
              <a:endParaRPr kumimoji="0" lang="zh-CN" altLang="en-US" sz="1200" b="1" i="0" u="none" strike="noStrike" kern="0" cap="none" spc="0" normalizeH="0" baseline="0" noProof="0" dirty="0">
                <a:ln>
                  <a:noFill/>
                </a:ln>
                <a:effectLst/>
                <a:uLnTx/>
                <a:uFillTx/>
                <a:latin typeface="Corbel" panose="020B0503020204020204" pitchFamily="34" charset="0"/>
                <a:ea typeface="+mj-ea"/>
                <a:cs typeface="Helvetica"/>
                <a:sym typeface="Helvetica"/>
              </a:endParaRPr>
            </a:p>
          </p:txBody>
        </p:sp>
        <p:sp>
          <p:nvSpPr>
            <p:cNvPr id="8" name="矩形 7">
              <a:extLst>
                <a:ext uri="{FF2B5EF4-FFF2-40B4-BE49-F238E27FC236}">
                  <a16:creationId xmlns:a16="http://schemas.microsoft.com/office/drawing/2014/main" id="{C9545CF0-E4AD-487C-80E5-8447BA5E228E}"/>
                </a:ext>
              </a:extLst>
            </p:cNvPr>
            <p:cNvSpPr/>
            <p:nvPr/>
          </p:nvSpPr>
          <p:spPr>
            <a:xfrm>
              <a:off x="9841969" y="3491088"/>
              <a:ext cx="733404" cy="308611"/>
            </a:xfrm>
            <a:prstGeom prst="rect">
              <a:avLst/>
            </a:prstGeom>
          </p:spPr>
          <p:txBody>
            <a:bodyPr wrap="square">
              <a:spAutoFit/>
            </a:bodyPr>
            <a:lstStyle/>
            <a:p>
              <a:pPr marL="0" marR="0" lvl="0" indent="0" algn="just" defTabSz="914400" eaLnBrk="1" fontAlgn="auto" latinLnBrk="0" hangingPunct="0">
                <a:lnSpc>
                  <a:spcPct val="15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Corbel" panose="020B0503020204020204" pitchFamily="34" charset="0"/>
                  <a:ea typeface="Roboto"/>
                  <a:cs typeface="Roboto"/>
                  <a:sym typeface="Helvetica"/>
                </a:rPr>
                <a:t>Request</a:t>
              </a:r>
              <a:endParaRPr kumimoji="0" lang="zh-CN" altLang="en-US" sz="1050" b="1" i="0" u="none" strike="noStrike" kern="0" cap="none" spc="0" normalizeH="0" baseline="0" noProof="0" dirty="0">
                <a:ln>
                  <a:noFill/>
                </a:ln>
                <a:effectLst/>
                <a:uLnTx/>
                <a:uFillTx/>
                <a:latin typeface="Roboto"/>
                <a:cs typeface="Roboto"/>
                <a:sym typeface="Roboto"/>
              </a:endParaRPr>
            </a:p>
          </p:txBody>
        </p:sp>
      </p:grpSp>
      <p:grpSp>
        <p:nvGrpSpPr>
          <p:cNvPr id="9" name="组合 8">
            <a:extLst>
              <a:ext uri="{FF2B5EF4-FFF2-40B4-BE49-F238E27FC236}">
                <a16:creationId xmlns:a16="http://schemas.microsoft.com/office/drawing/2014/main" id="{900B8AF2-FD5F-4DCF-B6D3-561B82C50E09}"/>
              </a:ext>
            </a:extLst>
          </p:cNvPr>
          <p:cNvGrpSpPr/>
          <p:nvPr/>
        </p:nvGrpSpPr>
        <p:grpSpPr>
          <a:xfrm>
            <a:off x="9791150" y="2749487"/>
            <a:ext cx="399878" cy="515780"/>
            <a:chOff x="8813801" y="2924466"/>
            <a:chExt cx="492124" cy="634760"/>
          </a:xfrm>
        </p:grpSpPr>
        <p:sp>
          <p:nvSpPr>
            <p:cNvPr id="10" name="星形: 五角 9">
              <a:extLst>
                <a:ext uri="{FF2B5EF4-FFF2-40B4-BE49-F238E27FC236}">
                  <a16:creationId xmlns:a16="http://schemas.microsoft.com/office/drawing/2014/main" id="{30F6A8B5-BC98-4DD9-BB18-15384723CE7B}"/>
                </a:ext>
              </a:extLst>
            </p:cNvPr>
            <p:cNvSpPr/>
            <p:nvPr/>
          </p:nvSpPr>
          <p:spPr>
            <a:xfrm>
              <a:off x="8813801" y="3022602"/>
              <a:ext cx="492124" cy="492124"/>
            </a:xfrm>
            <a:prstGeom prst="star5">
              <a:avLst/>
            </a:prstGeom>
            <a:solidFill>
              <a:srgbClr val="FFFF00"/>
            </a:solidFill>
            <a:ln w="25400" cap="flat">
              <a:solidFill>
                <a:srgbClr val="F5C038"/>
              </a:solidFill>
              <a:prstDash val="solid"/>
              <a:miter lim="800000"/>
            </a:ln>
            <a:effectLst/>
            <a:sp3d/>
          </p:spPr>
          <p:txBody>
            <a:bodyPr rot="0" spcFirstLastPara="1" vertOverflow="overflow" horzOverflow="overflow" vert="horz" wrap="square" lIns="91439" tIns="91439" rIns="91439" bIns="91439" numCol="1" spcCol="38100" rtlCol="0" anchor="b">
              <a:normAutofit fontScale="25000" lnSpcReduction="20000"/>
            </a:bodyPr>
            <a:lstStyle/>
            <a:p>
              <a:pPr marL="0" marR="0" lvl="0" indent="0" algn="ctr" defTabSz="1828800" eaLnBrk="1" fontAlgn="auto" latinLnBrk="0" hangingPunct="0">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effectLst/>
                <a:uLnTx/>
                <a:uFillTx/>
                <a:latin typeface="Lato Medium"/>
                <a:ea typeface="+mj-ea"/>
                <a:cs typeface="Helvetica"/>
                <a:sym typeface="Helvetica"/>
              </a:endParaRPr>
            </a:p>
          </p:txBody>
        </p:sp>
        <p:sp>
          <p:nvSpPr>
            <p:cNvPr id="11" name="文本框 10">
              <a:extLst>
                <a:ext uri="{FF2B5EF4-FFF2-40B4-BE49-F238E27FC236}">
                  <a16:creationId xmlns:a16="http://schemas.microsoft.com/office/drawing/2014/main" id="{14007A7E-6E64-450C-8F53-9200444C8ABB}"/>
                </a:ext>
              </a:extLst>
            </p:cNvPr>
            <p:cNvSpPr txBox="1"/>
            <p:nvPr/>
          </p:nvSpPr>
          <p:spPr>
            <a:xfrm>
              <a:off x="8906932" y="2924466"/>
              <a:ext cx="262467" cy="634760"/>
            </a:xfrm>
            <a:prstGeom prst="rect">
              <a:avLst/>
            </a:prstGeom>
            <a:ln w="25400">
              <a:miter lim="400000"/>
            </a:ln>
            <a:extLst>
              <a:ext uri="{C572A759-6A51-4108-AA02-DFA0A04FC94B}">
                <ma14:wrappingTextBoxFlag xmlns="" xmlns:ma14="http://schemas.microsoft.com/office/mac/drawingml/2011/main" val="1"/>
              </a:ext>
            </a:extLst>
          </p:spPr>
          <p:txBody>
            <a:bodyPr wrap="square" tIns="91439" bIns="91439" rtlCol="0">
              <a:spAutoFit/>
            </a:bodyPr>
            <a:lstStyle/>
            <a:p>
              <a:pPr marL="0" marR="0" lvl="0" indent="0" defTabSz="914400" eaLnBrk="1" fontAlgn="auto" latinLnBrk="0" hangingPunct="0">
                <a:lnSpc>
                  <a:spcPct val="150000"/>
                </a:lnSpc>
                <a:spcBef>
                  <a:spcPts val="0"/>
                </a:spcBef>
                <a:spcAft>
                  <a:spcPts val="0"/>
                </a:spcAft>
                <a:buClrTx/>
                <a:buSzTx/>
                <a:buFontTx/>
                <a:buNone/>
                <a:tabLst/>
                <a:defRPr/>
              </a:pPr>
              <a:r>
                <a:rPr kumimoji="0" lang="en-US" altLang="zh-CN" sz="1600" b="0" i="0" u="none" strike="noStrike" kern="0" cap="none" spc="0" normalizeH="0" baseline="0" noProof="0" dirty="0">
                  <a:ln>
                    <a:noFill/>
                  </a:ln>
                  <a:effectLst/>
                  <a:uLnTx/>
                  <a:uFillTx/>
                  <a:latin typeface="Noto Sans S Chinese Medium"/>
                  <a:ea typeface="+mj-ea"/>
                  <a:cs typeface="Roboto"/>
                  <a:sym typeface="Roboto"/>
                </a:rPr>
                <a:t>2</a:t>
              </a:r>
              <a:endParaRPr kumimoji="0" lang="zh-CN" altLang="en-US" sz="2000" b="0" i="0" u="none" strike="noStrike" kern="0" cap="none" spc="0" normalizeH="0" baseline="0" noProof="0" dirty="0" err="1">
                <a:ln>
                  <a:noFill/>
                </a:ln>
                <a:effectLst/>
                <a:uLnTx/>
                <a:uFillTx/>
                <a:latin typeface="Noto Sans S Chinese Medium"/>
                <a:ea typeface="+mj-ea"/>
                <a:cs typeface="Roboto"/>
                <a:sym typeface="Roboto"/>
              </a:endParaRPr>
            </a:p>
          </p:txBody>
        </p:sp>
      </p:grpSp>
      <p:cxnSp>
        <p:nvCxnSpPr>
          <p:cNvPr id="12" name="直接连接符 11">
            <a:extLst>
              <a:ext uri="{FF2B5EF4-FFF2-40B4-BE49-F238E27FC236}">
                <a16:creationId xmlns:a16="http://schemas.microsoft.com/office/drawing/2014/main" id="{66AC28D3-FB96-48C5-8E5F-FED23E498B71}"/>
              </a:ext>
            </a:extLst>
          </p:cNvPr>
          <p:cNvCxnSpPr>
            <a:cxnSpLocks/>
          </p:cNvCxnSpPr>
          <p:nvPr/>
        </p:nvCxnSpPr>
        <p:spPr>
          <a:xfrm>
            <a:off x="139700" y="574298"/>
            <a:ext cx="6931904"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9FA325D6-BF6E-4876-BBF3-E163BA94812F}"/>
              </a:ext>
            </a:extLst>
          </p:cNvPr>
          <p:cNvSpPr/>
          <p:nvPr/>
        </p:nvSpPr>
        <p:spPr>
          <a:xfrm>
            <a:off x="193374" y="73721"/>
            <a:ext cx="8494633" cy="523220"/>
          </a:xfrm>
          <a:prstGeom prst="rect">
            <a:avLst/>
          </a:prstGeom>
        </p:spPr>
        <p:txBody>
          <a:bodyPr wrap="none">
            <a:spAutoFit/>
          </a:bodyPr>
          <a:lstStyle/>
          <a:p>
            <a:r>
              <a:rPr lang="en-US" altLang="zh-CN" sz="2800" dirty="0"/>
              <a:t>Linkis Computation Governance Services Introduction</a:t>
            </a:r>
          </a:p>
        </p:txBody>
      </p:sp>
      <p:sp>
        <p:nvSpPr>
          <p:cNvPr id="14" name="标题 7">
            <a:extLst>
              <a:ext uri="{FF2B5EF4-FFF2-40B4-BE49-F238E27FC236}">
                <a16:creationId xmlns:a16="http://schemas.microsoft.com/office/drawing/2014/main" id="{71B0C06C-93DC-4AFF-9012-A9CB83F5A997}"/>
              </a:ext>
            </a:extLst>
          </p:cNvPr>
          <p:cNvSpPr txBox="1">
            <a:spLocks/>
          </p:cNvSpPr>
          <p:nvPr/>
        </p:nvSpPr>
        <p:spPr>
          <a:xfrm>
            <a:off x="298764" y="570398"/>
            <a:ext cx="11990339" cy="538843"/>
          </a:xfrm>
          <a:prstGeom prst="rect">
            <a:avLst/>
          </a:prstGeom>
        </p:spPr>
        <p:txBody>
          <a:bodyPr/>
          <a:lstStyle>
            <a:lvl1pPr marL="0" marR="0" indent="0" algn="l" defTabSz="914400" rtl="0" eaLnBrk="1" latinLnBrk="0" hangingPunct="1">
              <a:lnSpc>
                <a:spcPct val="130000"/>
              </a:lnSpc>
              <a:spcBef>
                <a:spcPts val="0"/>
              </a:spcBef>
              <a:spcAft>
                <a:spcPts val="0"/>
              </a:spcAft>
              <a:buClrTx/>
              <a:buSzTx/>
              <a:buFontTx/>
              <a:buNone/>
              <a:tabLst/>
              <a:defRPr sz="3200" b="0" i="0" u="none" strike="noStrike" cap="none" spc="0" baseline="0">
                <a:ln>
                  <a:noFill/>
                </a:ln>
                <a:solidFill>
                  <a:srgbClr val="FFFFFF"/>
                </a:solidFill>
                <a:uFillTx/>
                <a:latin typeface="+mj-ea"/>
                <a:ea typeface="+mj-ea"/>
                <a:cs typeface="Lato" panose="020F0502020204030203" pitchFamily="34" charset="0"/>
                <a:sym typeface="Helvetica"/>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FFFFFF"/>
                </a:solidFill>
                <a:uFillTx/>
                <a:latin typeface="+mj-lt"/>
                <a:ea typeface="+mj-ea"/>
                <a:cs typeface="+mj-cs"/>
                <a:sym typeface="Helvetica"/>
              </a:defRPr>
            </a:lvl9pPr>
          </a:lstStyle>
          <a:p>
            <a:r>
              <a:rPr lang="en-US" altLang="zh-CN" sz="2200" dirty="0">
                <a:solidFill>
                  <a:schemeClr val="tx1"/>
                </a:solidFill>
              </a:rPr>
              <a:t>CGS is designed to serve and enhance the submit -&gt; prepare -&gt; execute -&gt; return process.</a:t>
            </a:r>
          </a:p>
          <a:p>
            <a:r>
              <a:rPr lang="en-US" altLang="zh-CN" sz="2200" dirty="0">
                <a:solidFill>
                  <a:schemeClr val="tx1"/>
                </a:solidFill>
              </a:rPr>
              <a:t>Engine Connector(EC): to do the real connecting and result fetching to the underlying engines.</a:t>
            </a:r>
            <a:endParaRPr lang="zh-CN" altLang="en-US" sz="2200" dirty="0">
              <a:solidFill>
                <a:schemeClr val="tx1"/>
              </a:solidFill>
            </a:endParaRPr>
          </a:p>
        </p:txBody>
      </p:sp>
    </p:spTree>
    <p:extLst>
      <p:ext uri="{BB962C8B-B14F-4D97-AF65-F5344CB8AC3E}">
        <p14:creationId xmlns:p14="http://schemas.microsoft.com/office/powerpoint/2010/main" val="5750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nodeType="clickEffect">
                                  <p:stCondLst>
                                    <p:cond delay="0"/>
                                  </p:stCondLst>
                                  <p:childTnLst>
                                    <p:anim calcmode="discrete" valueType="str">
                                      <p:cBhvr>
                                        <p:cTn id="1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35" presetClass="emph" presetSubtype="0" repeatCount="3000" fill="hold" nodeType="clickEffect">
                                  <p:stCondLst>
                                    <p:cond delay="0"/>
                                  </p:stCondLst>
                                  <p:childTnLst>
                                    <p:anim calcmode="discrete" valueType="str">
                                      <p:cBhvr>
                                        <p:cTn id="23"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4187</TotalTime>
  <Words>6783</Words>
  <Application>Microsoft Office PowerPoint</Application>
  <PresentationFormat>宽屏</PresentationFormat>
  <Paragraphs>475</Paragraphs>
  <Slides>36</Slides>
  <Notes>34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36</vt:i4>
      </vt:variant>
    </vt:vector>
  </HeadingPairs>
  <TitlesOfParts>
    <vt:vector size="49" baseType="lpstr">
      <vt:lpstr>Lato</vt:lpstr>
      <vt:lpstr>Lato Medium</vt:lpstr>
      <vt:lpstr>Noto Sans S Chinese Medium</vt:lpstr>
      <vt:lpstr>PingFang SC</vt:lpstr>
      <vt:lpstr>Roboto</vt:lpstr>
      <vt:lpstr>等线</vt:lpstr>
      <vt:lpstr>等线 Light</vt:lpstr>
      <vt:lpstr>Microsoft YaHei</vt:lpstr>
      <vt:lpstr>Arial</vt:lpstr>
      <vt:lpstr>Consolas</vt:lpstr>
      <vt:lpstr>Corbel</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k11322</dc:creator>
  <cp:lastModifiedBy>johnnwang(王和平)</cp:lastModifiedBy>
  <cp:revision>49</cp:revision>
  <dcterms:created xsi:type="dcterms:W3CDTF">2022-06-09T09:09:44Z</dcterms:created>
  <dcterms:modified xsi:type="dcterms:W3CDTF">2022-08-31T12:35:48Z</dcterms:modified>
</cp:coreProperties>
</file>